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53" r:id="rId3"/>
    <p:sldMasterId id="2147483654" r:id="rId4"/>
    <p:sldMasterId id="2147483655" r:id="rId5"/>
  </p:sldMasterIdLst>
  <p:notesMasterIdLst>
    <p:notesMasterId r:id="rId33"/>
  </p:notesMasterIdLst>
  <p:handoutMasterIdLst>
    <p:handoutMasterId r:id="rId34"/>
  </p:handoutMasterIdLst>
  <p:sldIdLst>
    <p:sldId id="389" r:id="rId6"/>
    <p:sldId id="257" r:id="rId7"/>
    <p:sldId id="439" r:id="rId8"/>
    <p:sldId id="557" r:id="rId9"/>
    <p:sldId id="559" r:id="rId10"/>
    <p:sldId id="560" r:id="rId11"/>
    <p:sldId id="552" r:id="rId12"/>
    <p:sldId id="561" r:id="rId13"/>
    <p:sldId id="563" r:id="rId14"/>
    <p:sldId id="564" r:id="rId15"/>
    <p:sldId id="562" r:id="rId16"/>
    <p:sldId id="565" r:id="rId17"/>
    <p:sldId id="568" r:id="rId18"/>
    <p:sldId id="567" r:id="rId19"/>
    <p:sldId id="566" r:id="rId20"/>
    <p:sldId id="569" r:id="rId21"/>
    <p:sldId id="571" r:id="rId22"/>
    <p:sldId id="570" r:id="rId23"/>
    <p:sldId id="572" r:id="rId24"/>
    <p:sldId id="573" r:id="rId25"/>
    <p:sldId id="574" r:id="rId26"/>
    <p:sldId id="575" r:id="rId27"/>
    <p:sldId id="577" r:id="rId28"/>
    <p:sldId id="576" r:id="rId29"/>
    <p:sldId id="579" r:id="rId30"/>
    <p:sldId id="578" r:id="rId31"/>
    <p:sldId id="580" r:id="rId3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de, Peggy" initials="n.a.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03D"/>
    <a:srgbClr val="EC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35" autoAdjust="0"/>
    <p:restoredTop sz="88439" autoAdjust="0"/>
  </p:normalViewPr>
  <p:slideViewPr>
    <p:cSldViewPr>
      <p:cViewPr varScale="1">
        <p:scale>
          <a:sx n="78" d="100"/>
          <a:sy n="78" d="100"/>
        </p:scale>
        <p:origin x="4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956"/>
    </p:cViewPr>
  </p:sorterViewPr>
  <p:notesViewPr>
    <p:cSldViewPr>
      <p:cViewPr varScale="1">
        <p:scale>
          <a:sx n="80" d="100"/>
          <a:sy n="80" d="100"/>
        </p:scale>
        <p:origin x="-31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56263-17C1-4903-A1DB-82837AC35BD0}" type="datetimeFigureOut">
              <a:rPr lang="de-DE" smtClean="0"/>
              <a:t>06.06.2022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FCADD-A892-495D-B7F2-0917DD48F6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3967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846150-F6ED-49DA-BD78-D35E7FCEC453}" type="datetimeFigureOut">
              <a:rPr lang="de-DE"/>
              <a:pPr>
                <a:defRPr/>
              </a:pPr>
              <a:t>06.06.2022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50000"/>
              </a:spcBef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E0E4E1-3AF6-44D7-9829-E26DCF242E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1360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5593B6-514B-4FA4-AA6C-3BAE80C977B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13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Mean</a:t>
            </a:r>
            <a:r>
              <a:rPr lang="de-DE" baseline="0" dirty="0" smtClean="0"/>
              <a:t> MR </a:t>
            </a:r>
            <a:r>
              <a:rPr lang="de-DE" baseline="0" dirty="0" err="1" smtClean="0"/>
              <a:t>forensic</a:t>
            </a:r>
            <a:r>
              <a:rPr lang="de-DE" baseline="0" dirty="0" smtClean="0"/>
              <a:t> 20, </a:t>
            </a:r>
            <a:r>
              <a:rPr lang="de-DE" baseline="0" dirty="0" err="1" smtClean="0"/>
              <a:t>seclusion</a:t>
            </a:r>
            <a:r>
              <a:rPr lang="de-DE" baseline="0" dirty="0" smtClean="0"/>
              <a:t> 12</a:t>
            </a:r>
          </a:p>
          <a:p>
            <a:r>
              <a:rPr lang="de-DE" baseline="0" dirty="0" smtClean="0"/>
              <a:t>General 12, 11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0E4E1-3AF6-44D7-9829-E26DCF242EA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471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Blue</a:t>
            </a:r>
            <a:r>
              <a:rPr lang="de-DE" baseline="0" dirty="0" smtClean="0"/>
              <a:t> off </a:t>
            </a:r>
            <a:r>
              <a:rPr lang="de-DE" baseline="0" dirty="0" err="1" smtClean="0"/>
              <a:t>meds</a:t>
            </a:r>
            <a:endParaRPr lang="de-DE" baseline="0" dirty="0" smtClean="0"/>
          </a:p>
          <a:p>
            <a:r>
              <a:rPr lang="de-DE" baseline="0" dirty="0" err="1" smtClean="0"/>
              <a:t>Red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meds</a:t>
            </a: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0E4E1-3AF6-44D7-9829-E26DCF242EA8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867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0E4E1-3AF6-44D7-9829-E26DCF242EA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8244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Shopping </a:t>
            </a:r>
            <a:r>
              <a:rPr lang="de-DE" dirty="0" err="1" smtClean="0"/>
              <a:t>street</a:t>
            </a:r>
            <a:r>
              <a:rPr lang="de-DE" dirty="0" smtClean="0"/>
              <a:t>, </a:t>
            </a:r>
            <a:r>
              <a:rPr lang="de-DE" dirty="0" err="1" smtClean="0"/>
              <a:t>courier</a:t>
            </a:r>
            <a:r>
              <a:rPr lang="de-DE" dirty="0" smtClean="0"/>
              <a:t> </a:t>
            </a:r>
            <a:r>
              <a:rPr lang="de-DE" dirty="0" err="1" smtClean="0"/>
              <a:t>collecting</a:t>
            </a:r>
            <a:r>
              <a:rPr lang="de-DE" dirty="0" smtClean="0"/>
              <a:t> </a:t>
            </a:r>
            <a:r>
              <a:rPr lang="de-DE" dirty="0" err="1" smtClean="0"/>
              <a:t>parcels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types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avatars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lean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forward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</a:t>
            </a:r>
            <a:r>
              <a:rPr lang="de-DE" baseline="0" dirty="0" smtClean="0"/>
              <a:t> back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0E4E1-3AF6-44D7-9829-E26DCF242EA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252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800" dirty="0" smtClean="0"/>
              <a:t>Social Dysfunction and Aggression Scale (</a:t>
            </a:r>
            <a:r>
              <a:rPr lang="en-US" sz="1800" b="1" dirty="0" smtClean="0"/>
              <a:t>SDAS</a:t>
            </a:r>
            <a:r>
              <a:rPr lang="en-US" sz="1800" dirty="0" smtClean="0"/>
              <a:t>) (self and other)</a:t>
            </a:r>
          </a:p>
          <a:p>
            <a:pPr lvl="1"/>
            <a:r>
              <a:rPr lang="de-DE" sz="1800" dirty="0" err="1" smtClean="0"/>
              <a:t>Behavioral</a:t>
            </a:r>
            <a:r>
              <a:rPr lang="de-DE" sz="1800" dirty="0" smtClean="0"/>
              <a:t> Inhibition System/</a:t>
            </a:r>
            <a:r>
              <a:rPr lang="de-DE" sz="1800" dirty="0" err="1" smtClean="0"/>
              <a:t>Behavioral</a:t>
            </a:r>
            <a:r>
              <a:rPr lang="de-DE" sz="1800" dirty="0" smtClean="0"/>
              <a:t> </a:t>
            </a:r>
            <a:r>
              <a:rPr lang="de-DE" sz="1800" dirty="0" err="1" smtClean="0"/>
              <a:t>Activation</a:t>
            </a:r>
            <a:r>
              <a:rPr lang="de-DE" sz="1800" dirty="0" smtClean="0"/>
              <a:t> System (BIS/BAS) (</a:t>
            </a:r>
            <a:r>
              <a:rPr lang="de-DE" sz="1800" dirty="0" err="1" smtClean="0"/>
              <a:t>self</a:t>
            </a:r>
            <a:r>
              <a:rPr lang="de-DE" sz="1800" dirty="0" smtClean="0"/>
              <a:t>)</a:t>
            </a:r>
          </a:p>
          <a:p>
            <a:pPr lvl="1"/>
            <a:r>
              <a:rPr lang="de-DE" sz="1800" dirty="0" err="1" smtClean="0"/>
              <a:t>Reactive</a:t>
            </a:r>
            <a:r>
              <a:rPr lang="de-DE" sz="1800" dirty="0" smtClean="0"/>
              <a:t> </a:t>
            </a:r>
            <a:r>
              <a:rPr lang="de-DE" sz="1800" dirty="0" err="1" smtClean="0"/>
              <a:t>Proactive</a:t>
            </a:r>
            <a:r>
              <a:rPr lang="de-DE" sz="1800" dirty="0" smtClean="0"/>
              <a:t> </a:t>
            </a:r>
            <a:r>
              <a:rPr lang="de-DE" sz="1800" dirty="0" err="1" smtClean="0"/>
              <a:t>Questionnaire</a:t>
            </a:r>
            <a:r>
              <a:rPr lang="de-DE" sz="1800" dirty="0" smtClean="0"/>
              <a:t> (RPQ) (</a:t>
            </a:r>
            <a:r>
              <a:rPr lang="de-DE" sz="1800" dirty="0" err="1" smtClean="0"/>
              <a:t>self</a:t>
            </a:r>
            <a:r>
              <a:rPr lang="de-DE" sz="1800" dirty="0" smtClean="0"/>
              <a:t>)</a:t>
            </a:r>
          </a:p>
          <a:p>
            <a:pPr lvl="1"/>
            <a:r>
              <a:rPr lang="de-DE" sz="1800" dirty="0" smtClean="0"/>
              <a:t>Aggression </a:t>
            </a:r>
            <a:r>
              <a:rPr lang="de-DE" sz="1800" dirty="0" err="1" smtClean="0"/>
              <a:t>Questionnaire</a:t>
            </a:r>
            <a:r>
              <a:rPr lang="de-DE" sz="1800" dirty="0" smtClean="0"/>
              <a:t> (AQ) (</a:t>
            </a:r>
            <a:r>
              <a:rPr lang="de-DE" sz="1800" dirty="0" err="1" smtClean="0"/>
              <a:t>self</a:t>
            </a:r>
            <a:r>
              <a:rPr lang="de-DE" sz="1800" dirty="0" smtClean="0"/>
              <a:t>)</a:t>
            </a:r>
          </a:p>
          <a:p>
            <a:pPr lvl="1"/>
            <a:r>
              <a:rPr lang="it-IT" sz="1800" dirty="0" smtClean="0"/>
              <a:t>State Trait Anger Scale (STAS) (self)</a:t>
            </a:r>
          </a:p>
          <a:p>
            <a:pPr lvl="1"/>
            <a:r>
              <a:rPr lang="de-DE" sz="1800" dirty="0" err="1" smtClean="0"/>
              <a:t>Discrete</a:t>
            </a:r>
            <a:r>
              <a:rPr lang="de-DE" sz="1800" dirty="0" smtClean="0"/>
              <a:t> </a:t>
            </a:r>
            <a:r>
              <a:rPr lang="de-DE" sz="1800" dirty="0" err="1" smtClean="0"/>
              <a:t>Emotions</a:t>
            </a:r>
            <a:r>
              <a:rPr lang="de-DE" sz="1800" dirty="0" smtClean="0"/>
              <a:t> </a:t>
            </a:r>
            <a:r>
              <a:rPr lang="de-DE" sz="1800" dirty="0" err="1" smtClean="0"/>
              <a:t>Questionnaire</a:t>
            </a:r>
            <a:r>
              <a:rPr lang="de-DE" sz="1800" dirty="0" smtClean="0"/>
              <a:t> (</a:t>
            </a:r>
            <a:r>
              <a:rPr lang="de-DE" sz="1800" b="1" dirty="0" smtClean="0"/>
              <a:t>DEQ</a:t>
            </a:r>
            <a:r>
              <a:rPr lang="de-DE" sz="1800" dirty="0" smtClean="0"/>
              <a:t>) (</a:t>
            </a:r>
            <a:r>
              <a:rPr lang="de-DE" sz="1800" dirty="0" err="1" smtClean="0"/>
              <a:t>self</a:t>
            </a:r>
            <a:r>
              <a:rPr lang="de-DE" sz="1800" dirty="0" smtClean="0"/>
              <a:t>)</a:t>
            </a:r>
          </a:p>
          <a:p>
            <a:pPr lvl="1"/>
            <a:r>
              <a:rPr lang="en-US" sz="1800" dirty="0" smtClean="0"/>
              <a:t>Virtual voodoo doll task (VVDT)</a:t>
            </a:r>
          </a:p>
          <a:p>
            <a:pPr lvl="1"/>
            <a:r>
              <a:rPr lang="de-DE" sz="1800" dirty="0" err="1" smtClean="0"/>
              <a:t>Hostile</a:t>
            </a:r>
            <a:r>
              <a:rPr lang="de-DE" sz="1800" dirty="0" smtClean="0"/>
              <a:t> Interpretation Bias Task (HIBT)</a:t>
            </a:r>
            <a:endParaRPr lang="en-GB" sz="1800" kern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0E4E1-3AF6-44D7-9829-E26DCF242EA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02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E0E4E1-3AF6-44D7-9829-E26DCF242EA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24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4652963"/>
            <a:ext cx="1925638" cy="10080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4652963"/>
            <a:ext cx="5626100" cy="10080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>
            <a:grpSpLocks/>
          </p:cNvGrpSpPr>
          <p:nvPr userDrawn="1"/>
        </p:nvGrpSpPr>
        <p:grpSpPr bwMode="auto">
          <a:xfrm>
            <a:off x="107950" y="277813"/>
            <a:ext cx="8926513" cy="6469063"/>
            <a:chOff x="68" y="175"/>
            <a:chExt cx="5623" cy="4075"/>
          </a:xfrm>
        </p:grpSpPr>
        <p:pic>
          <p:nvPicPr>
            <p:cNvPr id="5" name="Picture 9" descr="ppt_logo_uni_rostock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0" descr="ppt_logo_unimed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9" y="175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5"/>
            <p:cNvGrpSpPr>
              <a:grpSpLocks/>
            </p:cNvGrpSpPr>
            <p:nvPr userDrawn="1"/>
          </p:nvGrpSpPr>
          <p:grpSpPr bwMode="auto">
            <a:xfrm>
              <a:off x="68" y="952"/>
              <a:ext cx="5623" cy="3298"/>
              <a:chOff x="68" y="952"/>
              <a:chExt cx="5623" cy="3298"/>
            </a:xfrm>
          </p:grpSpPr>
          <p:sp>
            <p:nvSpPr>
              <p:cNvPr id="8" name="Rectangle 7"/>
              <p:cNvSpPr>
                <a:spLocks noChangeArrowheads="1"/>
              </p:cNvSpPr>
              <p:nvPr userDrawn="1"/>
            </p:nvSpPr>
            <p:spPr bwMode="auto">
              <a:xfrm>
                <a:off x="68" y="1088"/>
                <a:ext cx="5622" cy="3162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A1003D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de-DE" altLang="de-DE"/>
              </a:p>
            </p:txBody>
          </p:sp>
          <p:pic>
            <p:nvPicPr>
              <p:cNvPr id="9" name="Picture 8" descr="ppt_bildmarke_titel"/>
              <p:cNvPicPr>
                <a:picLocks noChangeAspect="1" noChangeArrowheads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8" y="1088"/>
                <a:ext cx="5623" cy="3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14"/>
              <p:cNvSpPr>
                <a:spLocks noChangeArrowheads="1"/>
              </p:cNvSpPr>
              <p:nvPr userDrawn="1"/>
            </p:nvSpPr>
            <p:spPr bwMode="auto">
              <a:xfrm>
                <a:off x="68" y="952"/>
                <a:ext cx="5622" cy="102"/>
              </a:xfrm>
              <a:prstGeom prst="rect">
                <a:avLst/>
              </a:prstGeom>
              <a:solidFill>
                <a:srgbClr val="ECEDED"/>
              </a:solidFill>
              <a:ln>
                <a:noFill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endParaRPr lang="de-DE" altLang="de-DE"/>
              </a:p>
            </p:txBody>
          </p:sp>
        </p:grpSp>
      </p:grpSp>
      <p:sp>
        <p:nvSpPr>
          <p:cNvPr id="9012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4102100"/>
            <a:ext cx="7772400" cy="7905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Titelmaster durch Klicken bearbeiten</a:t>
            </a:r>
          </a:p>
        </p:txBody>
      </p:sp>
      <p:sp>
        <p:nvSpPr>
          <p:cNvPr id="9013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4941888"/>
            <a:ext cx="7777163" cy="574675"/>
          </a:xfrm>
        </p:spPr>
        <p:txBody>
          <a:bodyPr/>
          <a:lstStyle>
            <a:lvl1pPr marL="0" indent="0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Untertitelmasters durch Klicken bearbeiten</a:t>
            </a:r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ftr" sz="quarter" idx="10"/>
          </p:nvPr>
        </p:nvSpPr>
        <p:spPr>
          <a:xfrm>
            <a:off x="755650" y="6369050"/>
            <a:ext cx="3816350" cy="228600"/>
          </a:xfrm>
        </p:spPr>
        <p:txBody>
          <a:bodyPr rIns="0" bIns="0"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  <p:pic>
        <p:nvPicPr>
          <p:cNvPr id="7577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06375"/>
            <a:ext cx="74453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120650" y="6224588"/>
            <a:ext cx="8924925" cy="539750"/>
            <a:chOff x="76" y="3913"/>
            <a:chExt cx="5622" cy="340"/>
          </a:xfrm>
        </p:grpSpPr>
        <p:sp>
          <p:nvSpPr>
            <p:cNvPr id="5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6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Universitätsmedizin </a:t>
              </a:r>
              <a:r>
                <a:rPr lang="de-DE" sz="1400">
                  <a:solidFill>
                    <a:schemeClr val="bg1"/>
                  </a:solidFill>
                </a:rPr>
                <a:t/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Rostock</a:t>
              </a:r>
            </a:p>
          </p:txBody>
        </p:sp>
      </p:grpSp>
      <p:sp>
        <p:nvSpPr>
          <p:cNvPr id="7" name="Bildplatzhalter 2"/>
          <p:cNvSpPr>
            <a:spLocks noGrp="1"/>
          </p:cNvSpPr>
          <p:nvPr>
            <p:ph type="pic" idx="1"/>
          </p:nvPr>
        </p:nvSpPr>
        <p:spPr>
          <a:xfrm>
            <a:off x="755576" y="612774"/>
            <a:ext cx="7632848" cy="4328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8" name="Textplatzhalter 3"/>
          <p:cNvSpPr>
            <a:spLocks noGrp="1"/>
          </p:cNvSpPr>
          <p:nvPr>
            <p:ph type="body" sz="half" idx="2"/>
          </p:nvPr>
        </p:nvSpPr>
        <p:spPr>
          <a:xfrm>
            <a:off x="755576" y="5085184"/>
            <a:ext cx="7632848" cy="10870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 userDrawn="1"/>
        </p:nvGrpSpPr>
        <p:grpSpPr bwMode="auto">
          <a:xfrm>
            <a:off x="107950" y="6237288"/>
            <a:ext cx="8924925" cy="539750"/>
            <a:chOff x="76" y="3913"/>
            <a:chExt cx="5622" cy="340"/>
          </a:xfrm>
        </p:grpSpPr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7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Universitätsmedizin </a:t>
              </a:r>
              <a:r>
                <a:rPr lang="de-DE" sz="1400">
                  <a:solidFill>
                    <a:schemeClr val="bg1"/>
                  </a:solidFill>
                </a:rPr>
                <a:t/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Rostock</a:t>
              </a: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775075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1628775"/>
            <a:ext cx="3776663" cy="4330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42950" y="6407150"/>
            <a:ext cx="3887788" cy="215900"/>
          </a:xfrm>
        </p:spPr>
        <p:txBody>
          <a:bodyPr/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Bildplatzhalter 2"/>
          <p:cNvSpPr>
            <a:spLocks noGrp="1" noTextEdit="1"/>
          </p:cNvSpPr>
          <p:nvPr>
            <p:ph type="pic" idx="11"/>
          </p:nvPr>
        </p:nvSpPr>
        <p:spPr>
          <a:xfrm>
            <a:off x="107504" y="1556792"/>
            <a:ext cx="8928992" cy="2664296"/>
          </a:xfrm>
        </p:spPr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431800"/>
            <a:ext cx="1925638" cy="552767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431800"/>
            <a:ext cx="5626100" cy="552767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Bildplatzhalter 2"/>
          <p:cNvSpPr>
            <a:spLocks noGrp="1" noTextEdit="1"/>
          </p:cNvSpPr>
          <p:nvPr>
            <p:ph type="pic" idx="11"/>
          </p:nvPr>
        </p:nvSpPr>
        <p:spPr>
          <a:xfrm>
            <a:off x="107504" y="1556792"/>
            <a:ext cx="8928992" cy="2592288"/>
          </a:xfrm>
        </p:spPr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5229225"/>
            <a:ext cx="3775075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5229225"/>
            <a:ext cx="3776663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34150" y="4652963"/>
            <a:ext cx="1925638" cy="10080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4652963"/>
            <a:ext cx="5626100" cy="100806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955925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5229225"/>
            <a:ext cx="3775075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5229225"/>
            <a:ext cx="3776663" cy="43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72225" y="2997200"/>
            <a:ext cx="1871663" cy="25923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2997200"/>
            <a:ext cx="5464175" cy="25923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650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955925" y="4192588"/>
            <a:ext cx="2047875" cy="139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372225" y="2997200"/>
            <a:ext cx="1871663" cy="25923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55650" y="2997200"/>
            <a:ext cx="5464175" cy="259238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69050"/>
            <a:ext cx="3887788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107950" y="269875"/>
            <a:ext cx="8924925" cy="5680075"/>
            <a:chOff x="68" y="170"/>
            <a:chExt cx="5622" cy="3578"/>
          </a:xfrm>
        </p:grpSpPr>
        <p:sp>
          <p:nvSpPr>
            <p:cNvPr id="1030" name="Rectangle 7"/>
            <p:cNvSpPr>
              <a:spLocks noChangeArrowheads="1"/>
            </p:cNvSpPr>
            <p:nvPr userDrawn="1"/>
          </p:nvSpPr>
          <p:spPr bwMode="auto">
            <a:xfrm flipV="1">
              <a:off x="68" y="2652"/>
              <a:ext cx="5622" cy="1096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pic>
          <p:nvPicPr>
            <p:cNvPr id="1031" name="Picture 9" descr="ppt_logo_uni_rostock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10" descr="ppt_logo_unimed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14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3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229225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Untertitel durch Klicken bearbeiten</a:t>
            </a:r>
          </a:p>
        </p:txBody>
      </p:sp>
      <p:sp>
        <p:nvSpPr>
          <p:cNvPr id="102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652963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Kapiteltitel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2" name="Group 10"/>
          <p:cNvGrpSpPr>
            <a:grpSpLocks/>
          </p:cNvGrpSpPr>
          <p:nvPr/>
        </p:nvGrpSpPr>
        <p:grpSpPr bwMode="auto">
          <a:xfrm>
            <a:off x="120650" y="6224588"/>
            <a:ext cx="8924925" cy="539750"/>
            <a:chOff x="76" y="3913"/>
            <a:chExt cx="5622" cy="340"/>
          </a:xfrm>
        </p:grpSpPr>
        <p:sp>
          <p:nvSpPr>
            <p:cNvPr id="2054" name="Rectangle 9"/>
            <p:cNvSpPr>
              <a:spLocks noChangeArrowheads="1"/>
            </p:cNvSpPr>
            <p:nvPr userDrawn="1"/>
          </p:nvSpPr>
          <p:spPr bwMode="auto">
            <a:xfrm>
              <a:off x="76" y="3913"/>
              <a:ext cx="5622" cy="34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13321" name="Text Box 9"/>
            <p:cNvSpPr txBox="1">
              <a:spLocks noChangeArrowheads="1"/>
            </p:cNvSpPr>
            <p:nvPr userDrawn="1"/>
          </p:nvSpPr>
          <p:spPr bwMode="auto">
            <a:xfrm>
              <a:off x="4195" y="3974"/>
              <a:ext cx="1224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400" b="1">
                  <a:solidFill>
                    <a:schemeClr val="bg1"/>
                  </a:solidFill>
                </a:rPr>
                <a:t>Universitätsmedizin </a:t>
              </a:r>
              <a:r>
                <a:rPr lang="de-DE" sz="1400">
                  <a:solidFill>
                    <a:schemeClr val="bg1"/>
                  </a:solidFill>
                </a:rPr>
                <a:t/>
              </a:r>
              <a:br>
                <a:rPr lang="de-DE" sz="1400">
                  <a:solidFill>
                    <a:schemeClr val="bg1"/>
                  </a:solidFill>
                </a:rPr>
              </a:br>
              <a:r>
                <a:rPr lang="de-DE" sz="1400">
                  <a:solidFill>
                    <a:schemeClr val="bg1"/>
                  </a:solidFill>
                </a:rPr>
                <a:t>Rostock</a:t>
              </a:r>
            </a:p>
          </p:txBody>
        </p:sp>
      </p:grp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94450"/>
            <a:ext cx="3887788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31800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 durch Klicken bearbeiten</a:t>
            </a:r>
          </a:p>
        </p:txBody>
      </p:sp>
      <p:sp>
        <p:nvSpPr>
          <p:cNvPr id="1331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704138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678" r:id="rId3"/>
    <p:sldLayoutId id="2147483715" r:id="rId4"/>
    <p:sldLayoutId id="2147483677" r:id="rId5"/>
    <p:sldLayoutId id="2147483676" r:id="rId6"/>
    <p:sldLayoutId id="2147483675" r:id="rId7"/>
    <p:sldLayoutId id="2147483674" r:id="rId8"/>
    <p:sldLayoutId id="2147483673" r:id="rId9"/>
    <p:sldLayoutId id="2147483672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10000"/>
        </a:lnSpc>
        <a:spcBef>
          <a:spcPct val="25000"/>
        </a:spcBef>
        <a:spcAft>
          <a:spcPct val="0"/>
        </a:spcAft>
        <a:buClr>
          <a:schemeClr val="accent1"/>
        </a:buClr>
        <a:buChar char="-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69050"/>
            <a:ext cx="3887788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  <p:grpSp>
        <p:nvGrpSpPr>
          <p:cNvPr id="26627" name="Group 9"/>
          <p:cNvGrpSpPr>
            <a:grpSpLocks/>
          </p:cNvGrpSpPr>
          <p:nvPr/>
        </p:nvGrpSpPr>
        <p:grpSpPr bwMode="auto">
          <a:xfrm>
            <a:off x="107950" y="269875"/>
            <a:ext cx="8924925" cy="6472238"/>
            <a:chOff x="68" y="170"/>
            <a:chExt cx="5622" cy="4077"/>
          </a:xfrm>
        </p:grpSpPr>
        <p:sp>
          <p:nvSpPr>
            <p:cNvPr id="3078" name="Rectangle 2"/>
            <p:cNvSpPr>
              <a:spLocks noChangeArrowheads="1"/>
            </p:cNvSpPr>
            <p:nvPr userDrawn="1"/>
          </p:nvSpPr>
          <p:spPr bwMode="auto">
            <a:xfrm flipV="1">
              <a:off x="68" y="2652"/>
              <a:ext cx="5622" cy="159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pic>
          <p:nvPicPr>
            <p:cNvPr id="26631" name="Picture 3" descr="ppt_logo_uni_rostock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32" name="Picture 4" descr="ppt_logo_unimed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Rectangle 6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3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266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229225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Untertitel durch Klicken bearbeiten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4652963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Kapiteltitel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1"/>
          <p:cNvGrpSpPr>
            <a:grpSpLocks/>
          </p:cNvGrpSpPr>
          <p:nvPr/>
        </p:nvGrpSpPr>
        <p:grpSpPr bwMode="auto">
          <a:xfrm>
            <a:off x="107950" y="269875"/>
            <a:ext cx="8924925" cy="6477000"/>
            <a:chOff x="68" y="170"/>
            <a:chExt cx="5622" cy="4080"/>
          </a:xfrm>
        </p:grpSpPr>
        <p:pic>
          <p:nvPicPr>
            <p:cNvPr id="38918" name="Picture 10" descr="ppt_logo_uni_rostock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213"/>
              <a:ext cx="15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19" name="Picture 11" descr="ppt_logo_unimed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13" y="170"/>
              <a:ext cx="1745" cy="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4" name="Rectangle 13"/>
            <p:cNvSpPr>
              <a:spLocks noChangeArrowheads="1"/>
            </p:cNvSpPr>
            <p:nvPr userDrawn="1"/>
          </p:nvSpPr>
          <p:spPr bwMode="auto">
            <a:xfrm>
              <a:off x="68" y="1088"/>
              <a:ext cx="5622" cy="3162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4105" name="Rectangle 15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102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1136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69050"/>
            <a:ext cx="381635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bg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  <p:sp>
        <p:nvSpPr>
          <p:cNvPr id="38916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997200"/>
            <a:ext cx="7488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Schlusstitel durch Klicken bearbeiten</a:t>
            </a:r>
          </a:p>
        </p:txBody>
      </p:sp>
      <p:sp>
        <p:nvSpPr>
          <p:cNvPr id="38917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4192588"/>
            <a:ext cx="42481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Adresse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1"/>
          <p:cNvGrpSpPr>
            <a:grpSpLocks/>
          </p:cNvGrpSpPr>
          <p:nvPr/>
        </p:nvGrpSpPr>
        <p:grpSpPr bwMode="auto">
          <a:xfrm>
            <a:off x="107950" y="269875"/>
            <a:ext cx="8924925" cy="5680075"/>
            <a:chOff x="68" y="170"/>
            <a:chExt cx="5622" cy="3578"/>
          </a:xfrm>
        </p:grpSpPr>
        <p:pic>
          <p:nvPicPr>
            <p:cNvPr id="51206" name="Picture 3" descr="ppt_logo_uni_rostock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76" y="213"/>
              <a:ext cx="1565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4" descr="ppt_logo_unimed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13" y="170"/>
              <a:ext cx="174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Rectangle 5"/>
            <p:cNvSpPr>
              <a:spLocks noChangeArrowheads="1"/>
            </p:cNvSpPr>
            <p:nvPr userDrawn="1"/>
          </p:nvSpPr>
          <p:spPr bwMode="auto">
            <a:xfrm>
              <a:off x="68" y="1088"/>
              <a:ext cx="5622" cy="266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A1003D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  <p:sp>
          <p:nvSpPr>
            <p:cNvPr id="5129" name="Rectangle 6"/>
            <p:cNvSpPr>
              <a:spLocks noChangeArrowheads="1"/>
            </p:cNvSpPr>
            <p:nvPr userDrawn="1"/>
          </p:nvSpPr>
          <p:spPr bwMode="auto">
            <a:xfrm>
              <a:off x="68" y="952"/>
              <a:ext cx="5622" cy="83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endParaRPr lang="de-DE" altLang="de-DE"/>
            </a:p>
          </p:txBody>
        </p:sp>
      </p:grpSp>
      <p:sp>
        <p:nvSpPr>
          <p:cNvPr id="2345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650" y="6381750"/>
            <a:ext cx="3816350" cy="228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 altLang="de-DE"/>
              <a:t>Ambulanz Liestal 14.11.19</a:t>
            </a:r>
            <a:endParaRPr lang="de-DE" altLang="de-DE"/>
          </a:p>
        </p:txBody>
      </p:sp>
      <p:sp>
        <p:nvSpPr>
          <p:cNvPr id="512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997200"/>
            <a:ext cx="748823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Schlusstitel durch Klicken bearbeiten</a:t>
            </a:r>
          </a:p>
        </p:txBody>
      </p:sp>
      <p:sp>
        <p:nvSpPr>
          <p:cNvPr id="512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4192588"/>
            <a:ext cx="42481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Adresse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3418" y="4942557"/>
            <a:ext cx="799303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3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altLang="de-DE" sz="2000" b="1" kern="0" dirty="0"/>
              <a:t>Prof Dr med Birgit Völlm MRCPsych DiplForPsych PhD</a:t>
            </a:r>
          </a:p>
          <a:p>
            <a:pPr>
              <a:spcBef>
                <a:spcPts val="0"/>
              </a:spcBef>
            </a:pPr>
            <a:r>
              <a:rPr lang="de-DE" altLang="de-DE" sz="2000" b="1" kern="0" dirty="0"/>
              <a:t>Medical Director, </a:t>
            </a:r>
            <a:r>
              <a:rPr lang="de-DE" altLang="de-DE" sz="2000" b="1" kern="0" dirty="0" err="1"/>
              <a:t>Clinic</a:t>
            </a:r>
            <a:r>
              <a:rPr lang="de-DE" altLang="de-DE" sz="2000" b="1" kern="0" dirty="0"/>
              <a:t> </a:t>
            </a:r>
            <a:r>
              <a:rPr lang="de-DE" altLang="de-DE" sz="2000" b="1" kern="0" dirty="0" err="1"/>
              <a:t>for</a:t>
            </a:r>
            <a:r>
              <a:rPr lang="de-DE" altLang="de-DE" sz="2000" b="1" kern="0" dirty="0"/>
              <a:t> F</a:t>
            </a:r>
            <a:r>
              <a:rPr lang="de-DE" altLang="de-DE" sz="2000" b="1" kern="0" dirty="0" smtClean="0"/>
              <a:t>orensic </a:t>
            </a:r>
            <a:r>
              <a:rPr lang="de-DE" altLang="de-DE" sz="2000" b="1" kern="0" dirty="0"/>
              <a:t>P</a:t>
            </a:r>
            <a:r>
              <a:rPr lang="de-DE" altLang="de-DE" sz="2000" b="1" kern="0" dirty="0" smtClean="0"/>
              <a:t>sychiatry</a:t>
            </a:r>
            <a:endParaRPr lang="de-DE" altLang="de-DE" sz="2000" b="1" kern="0" dirty="0"/>
          </a:p>
          <a:p>
            <a:pPr>
              <a:spcBef>
                <a:spcPts val="0"/>
              </a:spcBef>
            </a:pPr>
            <a:r>
              <a:rPr lang="de-DE" altLang="de-DE" sz="2000" b="1" kern="0" dirty="0" err="1"/>
              <a:t>Chair</a:t>
            </a:r>
            <a:r>
              <a:rPr lang="de-DE" altLang="de-DE" sz="2000" b="1" kern="0" dirty="0"/>
              <a:t>, University Rostock, Germany  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CA95C05-884E-41C2-A76C-B6FEDC5C4FC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9943" y="2924944"/>
            <a:ext cx="7772400" cy="790575"/>
          </a:xfrm>
        </p:spPr>
        <p:txBody>
          <a:bodyPr/>
          <a:lstStyle/>
          <a:p>
            <a:pPr algn="ctr">
              <a:spcBef>
                <a:spcPts val="600"/>
              </a:spcBef>
            </a:pP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/>
            </a:r>
            <a:br>
              <a:rPr lang="de-DE" b="0" dirty="0"/>
            </a:br>
            <a:r>
              <a:rPr lang="en-US" b="0" dirty="0"/>
              <a:t> </a:t>
            </a:r>
            <a:r>
              <a:rPr lang="en-US" dirty="0"/>
              <a:t>Best of 2021: Research that Advanced Psychiatry and Changed our </a:t>
            </a:r>
            <a:r>
              <a:rPr lang="en-US" dirty="0" smtClean="0"/>
              <a:t>Practice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Forensic Psychiatry</a:t>
            </a:r>
            <a:br>
              <a:rPr lang="en-US" dirty="0" smtClean="0"/>
            </a:br>
            <a:r>
              <a:rPr lang="de-DE" b="0" i="1" dirty="0"/>
              <a:t/>
            </a:r>
            <a:br>
              <a:rPr lang="de-DE" b="0" i="1" dirty="0"/>
            </a:br>
            <a:endParaRPr lang="de-DE" altLang="de-DE" i="1" dirty="0"/>
          </a:p>
        </p:txBody>
      </p:sp>
    </p:spTree>
    <p:extLst>
      <p:ext uri="{BB962C8B-B14F-4D97-AF65-F5344CB8AC3E}">
        <p14:creationId xmlns:p14="http://schemas.microsoft.com/office/powerpoint/2010/main" val="229162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2656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err="1" smtClean="0"/>
              <a:t>Prevalence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of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coercive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measures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114400"/>
            <a:ext cx="813690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Compared coercive measures in forensic and non-forensic hospitals</a:t>
            </a:r>
          </a:p>
          <a:p>
            <a:r>
              <a:rPr lang="en-GB" kern="0" dirty="0" smtClean="0"/>
              <a:t>Register data 8 </a:t>
            </a:r>
            <a:r>
              <a:rPr lang="en-GB" kern="0" dirty="0" smtClean="0"/>
              <a:t>forensic and </a:t>
            </a:r>
            <a:r>
              <a:rPr lang="en-GB" kern="0" dirty="0" smtClean="0"/>
              <a:t>32 non-forensic hospitals in one federal German state, total of 1431 / 115 011 patients</a:t>
            </a:r>
          </a:p>
          <a:p>
            <a:r>
              <a:rPr lang="en-GB" kern="0" dirty="0" smtClean="0"/>
              <a:t>Main diagnosis: forensic / non-forensic</a:t>
            </a:r>
          </a:p>
          <a:p>
            <a:pPr lvl="1"/>
            <a:r>
              <a:rPr lang="en-GB" sz="1800" kern="0" dirty="0" smtClean="0"/>
              <a:t>F1: 41.6% / 27.4%</a:t>
            </a:r>
          </a:p>
          <a:p>
            <a:pPr lvl="1"/>
            <a:r>
              <a:rPr lang="en-GB" sz="1800" kern="0" dirty="0" smtClean="0"/>
              <a:t>F2: 39.7% / 16.7%</a:t>
            </a:r>
          </a:p>
          <a:p>
            <a:pPr lvl="1"/>
            <a:r>
              <a:rPr lang="en-GB" sz="1800" kern="0" dirty="0" smtClean="0"/>
              <a:t>F3: 2% / 26.4% </a:t>
            </a:r>
          </a:p>
          <a:p>
            <a:endParaRPr lang="en-GB" kern="0" dirty="0" smtClean="0"/>
          </a:p>
          <a:p>
            <a:pPr marL="0" indent="0">
              <a:buNone/>
            </a:pPr>
            <a:endParaRPr lang="en-GB" kern="0" dirty="0" smtClean="0"/>
          </a:p>
          <a:p>
            <a:endParaRPr lang="en-GB" kern="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10</a:t>
            </a:fld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22589"/>
              </p:ext>
            </p:extLst>
          </p:nvPr>
        </p:nvGraphicFramePr>
        <p:xfrm>
          <a:off x="287524" y="3861048"/>
          <a:ext cx="8496943" cy="21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907">
                  <a:extLst>
                    <a:ext uri="{9D8B030D-6E8A-4147-A177-3AD203B41FA5}">
                      <a16:colId xmlns:a16="http://schemas.microsoft.com/office/drawing/2014/main" val="1753205468"/>
                    </a:ext>
                  </a:extLst>
                </a:gridCol>
                <a:gridCol w="1289468">
                  <a:extLst>
                    <a:ext uri="{9D8B030D-6E8A-4147-A177-3AD203B41FA5}">
                      <a16:colId xmlns:a16="http://schemas.microsoft.com/office/drawing/2014/main" val="203382076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956585886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7469309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827486318"/>
                    </a:ext>
                  </a:extLst>
                </a:gridCol>
              </a:tblGrid>
              <a:tr h="60772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Type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of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measure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Prevalence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forensic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Prevalence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general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Cumulative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duration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forensic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err="1" smtClean="0"/>
                        <a:t>Cumulative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duration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general</a:t>
                      </a:r>
                      <a:endParaRPr lang="de-DE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802298"/>
                  </a:ext>
                </a:extLst>
              </a:tr>
              <a:tr h="321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0" dirty="0" smtClean="0"/>
                        <a:t>Mechanical restraint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3.8%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4.7%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aseline="0" dirty="0" smtClean="0"/>
                        <a:t>262 (27) </a:t>
                      </a:r>
                      <a:r>
                        <a:rPr lang="de-DE" sz="1600" baseline="0" dirty="0" err="1" smtClean="0"/>
                        <a:t>hrs</a:t>
                      </a:r>
                      <a:r>
                        <a:rPr lang="de-DE" sz="1600" baseline="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38 (11) </a:t>
                      </a:r>
                      <a:r>
                        <a:rPr lang="de-DE" sz="1600" dirty="0" err="1" smtClean="0"/>
                        <a:t>hrs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0671754"/>
                  </a:ext>
                </a:extLst>
              </a:tr>
              <a:tr h="321186">
                <a:tc>
                  <a:txBody>
                    <a:bodyPr/>
                    <a:lstStyle/>
                    <a:p>
                      <a:r>
                        <a:rPr lang="en-GB" sz="1600" kern="0" dirty="0" smtClean="0"/>
                        <a:t>Seclusion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22.6%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2.9%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344 (91) </a:t>
                      </a:r>
                      <a:r>
                        <a:rPr lang="de-DE" sz="1600" dirty="0" err="1" smtClean="0"/>
                        <a:t>hrs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32 (10) </a:t>
                      </a:r>
                      <a:r>
                        <a:rPr lang="de-DE" sz="1600" dirty="0" err="1" smtClean="0"/>
                        <a:t>hrs</a:t>
                      </a:r>
                      <a:r>
                        <a:rPr lang="de-DE" sz="160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959596"/>
                  </a:ext>
                </a:extLst>
              </a:tr>
              <a:tr h="321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0" dirty="0" smtClean="0"/>
                        <a:t>Room confinement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13.2%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DNA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539</a:t>
                      </a:r>
                      <a:r>
                        <a:rPr lang="de-DE" sz="1600" baseline="0" dirty="0" smtClean="0"/>
                        <a:t> </a:t>
                      </a:r>
                      <a:r>
                        <a:rPr lang="de-DE" sz="1600" baseline="0" dirty="0" err="1" smtClean="0"/>
                        <a:t>hrs</a:t>
                      </a:r>
                      <a:r>
                        <a:rPr lang="de-DE" sz="1600" baseline="0" dirty="0" smtClean="0"/>
                        <a:t>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DNA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973892"/>
                  </a:ext>
                </a:extLst>
              </a:tr>
              <a:tr h="4879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0" dirty="0" smtClean="0"/>
                        <a:t>Involuntary medication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1.9%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0.7%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DNA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DNA</a:t>
                      </a:r>
                      <a:endParaRPr lang="de-DE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01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82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2656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smtClean="0"/>
              <a:t>Change in </a:t>
            </a:r>
            <a:r>
              <a:rPr lang="de-DE" altLang="de-DE" b="1" dirty="0" err="1" smtClean="0"/>
              <a:t>clinical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practice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052736"/>
            <a:ext cx="813690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Develop (national and local) strategies to reduce coercive measures</a:t>
            </a:r>
          </a:p>
          <a:p>
            <a:r>
              <a:rPr lang="en-GB" kern="0" dirty="0" smtClean="0"/>
              <a:t>Introduce thorough monitoring of coercive measures</a:t>
            </a:r>
          </a:p>
          <a:p>
            <a:pPr lvl="1"/>
            <a:r>
              <a:rPr lang="en-GB" kern="0" dirty="0" smtClean="0"/>
              <a:t>Type</a:t>
            </a:r>
          </a:p>
          <a:p>
            <a:pPr lvl="1"/>
            <a:r>
              <a:rPr lang="en-GB" kern="0" dirty="0" smtClean="0"/>
              <a:t>Frequency</a:t>
            </a:r>
          </a:p>
          <a:p>
            <a:pPr lvl="1"/>
            <a:r>
              <a:rPr lang="en-GB" kern="0" dirty="0" smtClean="0"/>
              <a:t>Duration</a:t>
            </a:r>
          </a:p>
          <a:p>
            <a:r>
              <a:rPr lang="en-GB" kern="0" dirty="0" smtClean="0"/>
              <a:t>Analyse data, including predictive factors (patient and non-patient)</a:t>
            </a:r>
          </a:p>
          <a:p>
            <a:r>
              <a:rPr lang="en-GB" kern="0" dirty="0" smtClean="0"/>
              <a:t>Report statistics regularly to senior management team and share with all staff</a:t>
            </a:r>
          </a:p>
          <a:p>
            <a:r>
              <a:rPr lang="en-GB" kern="0" dirty="0" smtClean="0"/>
              <a:t>Introduce measures:</a:t>
            </a:r>
          </a:p>
          <a:p>
            <a:pPr lvl="1"/>
            <a:r>
              <a:rPr lang="en-GB" kern="0" dirty="0" smtClean="0"/>
              <a:t>Mandatory de-escalation training</a:t>
            </a:r>
            <a:endParaRPr lang="en-GB" kern="0" dirty="0"/>
          </a:p>
          <a:p>
            <a:pPr lvl="1"/>
            <a:r>
              <a:rPr lang="en-GB" kern="0" dirty="0"/>
              <a:t>D</a:t>
            </a:r>
            <a:r>
              <a:rPr lang="en-GB" kern="0" dirty="0" smtClean="0"/>
              <a:t>ebriefing with patients and staff following serious incidents and coercive measures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11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2656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smtClean="0"/>
              <a:t>Psychological </a:t>
            </a:r>
            <a:r>
              <a:rPr lang="de-DE" altLang="de-DE" b="1" dirty="0" err="1" smtClean="0"/>
              <a:t>interventions</a:t>
            </a:r>
            <a:r>
              <a:rPr lang="de-DE" altLang="de-DE" b="1" dirty="0" smtClean="0"/>
              <a:t>: </a:t>
            </a:r>
            <a:r>
              <a:rPr lang="de-DE" altLang="de-DE" b="1" dirty="0" err="1" smtClean="0"/>
              <a:t>What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we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know</a:t>
            </a:r>
            <a:r>
              <a:rPr lang="de-DE" altLang="de-DE" b="1" dirty="0" smtClean="0"/>
              <a:t> so </a:t>
            </a:r>
            <a:r>
              <a:rPr lang="de-DE" altLang="de-DE" b="1" dirty="0" err="1" smtClean="0"/>
              <a:t>far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330424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Nothing works -&gt; What works</a:t>
            </a:r>
          </a:p>
          <a:p>
            <a:r>
              <a:rPr lang="en-GB" kern="0" dirty="0" smtClean="0"/>
              <a:t>CBT based group interventions are recommended for risk reducing interventions for offenders</a:t>
            </a:r>
          </a:p>
          <a:p>
            <a:r>
              <a:rPr lang="en-GB" kern="0" dirty="0" smtClean="0"/>
              <a:t>Generally thought to work </a:t>
            </a:r>
          </a:p>
          <a:p>
            <a:r>
              <a:rPr lang="en-GB" kern="0" dirty="0" smtClean="0"/>
              <a:t>But what are the key ingredients of successful interventions?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12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4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136" b="1913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2656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err="1" smtClean="0"/>
              <a:t>Factors</a:t>
            </a:r>
            <a:r>
              <a:rPr lang="de-DE" altLang="de-DE" b="1" dirty="0" smtClean="0"/>
              <a:t> in </a:t>
            </a:r>
            <a:r>
              <a:rPr lang="de-DE" altLang="de-DE" b="1" dirty="0" err="1" smtClean="0"/>
              <a:t>the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effectiveness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of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treatment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programmes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to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reduce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reoffending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1520" y="1052736"/>
            <a:ext cx="856895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Metaanalysis </a:t>
            </a:r>
            <a:r>
              <a:rPr lang="de-DE" dirty="0" err="1" smtClean="0"/>
              <a:t>of</a:t>
            </a:r>
            <a:r>
              <a:rPr lang="de-DE" dirty="0" smtClean="0"/>
              <a:t> 70 </a:t>
            </a:r>
            <a:r>
              <a:rPr lang="de-DE" dirty="0" err="1" smtClean="0"/>
              <a:t>studies</a:t>
            </a:r>
            <a:r>
              <a:rPr lang="de-DE" dirty="0" smtClean="0"/>
              <a:t>, </a:t>
            </a:r>
            <a:r>
              <a:rPr lang="de-DE" dirty="0" err="1" smtClean="0"/>
              <a:t>over</a:t>
            </a:r>
            <a:r>
              <a:rPr lang="de-DE" dirty="0" smtClean="0"/>
              <a:t> 55 </a:t>
            </a:r>
            <a:r>
              <a:rPr lang="de-DE" dirty="0"/>
              <a:t>000 </a:t>
            </a:r>
            <a:r>
              <a:rPr lang="de-DE" dirty="0" err="1" smtClean="0"/>
              <a:t>offenders</a:t>
            </a:r>
            <a:r>
              <a:rPr lang="de-DE" dirty="0" smtClean="0"/>
              <a:t> (</a:t>
            </a:r>
            <a:r>
              <a:rPr lang="de-DE" dirty="0" err="1" smtClean="0"/>
              <a:t>violence</a:t>
            </a:r>
            <a:r>
              <a:rPr lang="de-DE" dirty="0" smtClean="0"/>
              <a:t>, </a:t>
            </a:r>
            <a:r>
              <a:rPr lang="de-DE" dirty="0" err="1" smtClean="0"/>
              <a:t>domestic</a:t>
            </a:r>
            <a:r>
              <a:rPr lang="de-DE" dirty="0" smtClean="0"/>
              <a:t> </a:t>
            </a:r>
            <a:r>
              <a:rPr lang="de-DE" dirty="0" err="1" smtClean="0"/>
              <a:t>violence</a:t>
            </a:r>
            <a:r>
              <a:rPr lang="de-DE" dirty="0" smtClean="0"/>
              <a:t>, sexual)</a:t>
            </a:r>
            <a:endParaRPr lang="de-DE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err="1"/>
              <a:t>R</a:t>
            </a:r>
            <a:r>
              <a:rPr lang="de-DE" dirty="0" err="1" smtClean="0"/>
              <a:t>eoffending</a:t>
            </a:r>
            <a:endParaRPr lang="de-DE" dirty="0"/>
          </a:p>
          <a:p>
            <a:pPr lvl="2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dirty="0" err="1"/>
              <a:t>O</a:t>
            </a:r>
            <a:r>
              <a:rPr lang="de-DE" dirty="0" err="1" smtClean="0"/>
              <a:t>ffence</a:t>
            </a:r>
            <a:r>
              <a:rPr lang="de-DE" dirty="0" smtClean="0"/>
              <a:t> 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recidivism</a:t>
            </a:r>
            <a:r>
              <a:rPr lang="de-DE" dirty="0" smtClean="0"/>
              <a:t>: 19.4</a:t>
            </a:r>
            <a:r>
              <a:rPr lang="de-DE" dirty="0"/>
              <a:t>%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treatment</a:t>
            </a:r>
            <a:r>
              <a:rPr lang="de-DE" dirty="0" smtClean="0"/>
              <a:t>, 13.4</a:t>
            </a:r>
            <a:r>
              <a:rPr lang="de-DE" dirty="0"/>
              <a:t>% </a:t>
            </a:r>
            <a:r>
              <a:rPr lang="de-DE" dirty="0" err="1" smtClean="0"/>
              <a:t>with</a:t>
            </a:r>
            <a:endParaRPr lang="de-DE" dirty="0"/>
          </a:p>
          <a:p>
            <a:pPr lvl="2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violence</a:t>
            </a:r>
            <a:r>
              <a:rPr lang="de-DE" dirty="0" smtClean="0"/>
              <a:t>: 21.6% </a:t>
            </a:r>
            <a:r>
              <a:rPr lang="de-DE" dirty="0" err="1" smtClean="0"/>
              <a:t>without</a:t>
            </a:r>
            <a:r>
              <a:rPr lang="de-DE" dirty="0" smtClean="0"/>
              <a:t> / 14.4% </a:t>
            </a:r>
            <a:r>
              <a:rPr lang="de-DE" dirty="0" err="1" smtClean="0"/>
              <a:t>with</a:t>
            </a:r>
            <a:endParaRPr lang="de-DE" dirty="0" smtClean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Average follow-</a:t>
            </a:r>
            <a:r>
              <a:rPr lang="de-DE" dirty="0" err="1" smtClean="0"/>
              <a:t>up</a:t>
            </a:r>
            <a:r>
              <a:rPr lang="de-DE" dirty="0" smtClean="0"/>
              <a:t> 66 / 65 </a:t>
            </a:r>
            <a:r>
              <a:rPr lang="de-DE" dirty="0" err="1" smtClean="0"/>
              <a:t>months</a:t>
            </a:r>
            <a:endParaRPr lang="de-DE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Main </a:t>
            </a:r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effective</a:t>
            </a:r>
            <a:r>
              <a:rPr lang="de-DE" dirty="0" smtClean="0"/>
              <a:t> </a:t>
            </a:r>
            <a:r>
              <a:rPr lang="de-DE" dirty="0" err="1" smtClean="0"/>
              <a:t>programms</a:t>
            </a:r>
            <a:r>
              <a:rPr lang="de-DE" dirty="0" smtClean="0"/>
              <a:t>:</a:t>
            </a:r>
            <a:endParaRPr lang="de-DE" dirty="0"/>
          </a:p>
          <a:p>
            <a:pPr lvl="2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dirty="0" err="1" smtClean="0"/>
              <a:t>Facilitated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psychologist</a:t>
            </a:r>
            <a:r>
              <a:rPr lang="de-DE" dirty="0" smtClean="0"/>
              <a:t> + </a:t>
            </a:r>
            <a:r>
              <a:rPr lang="de-DE" dirty="0" err="1" smtClean="0"/>
              <a:t>co-therapist</a:t>
            </a:r>
            <a:endParaRPr lang="de-DE" dirty="0" smtClean="0"/>
          </a:p>
          <a:p>
            <a:pPr lvl="2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supervision</a:t>
            </a:r>
            <a:endParaRPr lang="de-DE" dirty="0"/>
          </a:p>
          <a:p>
            <a:pPr lvl="2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More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/>
              <a:t>100 </a:t>
            </a:r>
            <a:r>
              <a:rPr lang="de-DE" dirty="0" err="1" smtClean="0"/>
              <a:t>hours</a:t>
            </a:r>
            <a:endParaRPr lang="de-DE" dirty="0"/>
          </a:p>
          <a:p>
            <a:pPr lvl="2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Group </a:t>
            </a:r>
            <a:r>
              <a:rPr lang="de-DE" dirty="0" err="1" smtClean="0"/>
              <a:t>only</a:t>
            </a:r>
            <a:r>
              <a:rPr lang="de-DE" dirty="0" smtClean="0"/>
              <a:t> (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opposed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r>
              <a:rPr lang="de-DE" dirty="0" smtClean="0"/>
              <a:t> + 1:1)</a:t>
            </a:r>
            <a:endParaRPr lang="de-DE" dirty="0"/>
          </a:p>
          <a:p>
            <a:pPr lvl="2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group</a:t>
            </a:r>
            <a:endParaRPr lang="de-DE" dirty="0"/>
          </a:p>
          <a:p>
            <a:pPr lvl="2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CBT </a:t>
            </a:r>
            <a:r>
              <a:rPr lang="de-DE" dirty="0" err="1" smtClean="0"/>
              <a:t>based</a:t>
            </a:r>
            <a:r>
              <a:rPr lang="de-DE" dirty="0" smtClean="0"/>
              <a:t> (but not </a:t>
            </a:r>
            <a:r>
              <a:rPr lang="de-DE" dirty="0" err="1" smtClean="0"/>
              <a:t>psychoeduction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) </a:t>
            </a:r>
            <a:endParaRPr lang="de-DE" dirty="0"/>
          </a:p>
          <a:p>
            <a:pPr lvl="2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dirty="0" err="1" smtClean="0"/>
              <a:t>Consistency</a:t>
            </a:r>
            <a:r>
              <a:rPr lang="de-DE" dirty="0" smtClean="0"/>
              <a:t> in </a:t>
            </a:r>
            <a:r>
              <a:rPr lang="de-DE" dirty="0" err="1" smtClean="0"/>
              <a:t>implementation</a:t>
            </a:r>
            <a:endParaRPr lang="de-DE" dirty="0" smtClean="0"/>
          </a:p>
          <a:p>
            <a:pPr lvl="2" eaLnBrk="1" hangingPunct="1">
              <a:lnSpc>
                <a:spcPct val="90000"/>
              </a:lnSpc>
              <a:buFont typeface="Symbol" panose="05050102010706020507" pitchFamily="18" charset="2"/>
              <a:buChar char="-"/>
            </a:pPr>
            <a:r>
              <a:rPr lang="de-DE" dirty="0" smtClean="0"/>
              <a:t>Out-patient </a:t>
            </a:r>
            <a:r>
              <a:rPr lang="de-DE" dirty="0" err="1" smtClean="0"/>
              <a:t>programmes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succesful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14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53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640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smtClean="0"/>
              <a:t>Change in </a:t>
            </a:r>
            <a:r>
              <a:rPr lang="de-DE" altLang="de-DE" b="1" dirty="0" err="1" smtClean="0"/>
              <a:t>clinical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practice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970384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Review your treatment </a:t>
            </a:r>
            <a:r>
              <a:rPr lang="en-GB" kern="0" dirty="0" smtClean="0"/>
              <a:t>programmes </a:t>
            </a:r>
            <a:r>
              <a:rPr lang="en-GB" kern="0" dirty="0" smtClean="0"/>
              <a:t>for these factors</a:t>
            </a:r>
          </a:p>
          <a:p>
            <a:r>
              <a:rPr lang="en-GB" kern="0" dirty="0" smtClean="0"/>
              <a:t>Carefully consider success factors (evidence based!) in new treatment programmes</a:t>
            </a:r>
          </a:p>
          <a:p>
            <a:r>
              <a:rPr lang="en-GB" kern="0" dirty="0" smtClean="0"/>
              <a:t>In summary:</a:t>
            </a:r>
          </a:p>
          <a:p>
            <a:pPr lvl="1"/>
            <a:r>
              <a:rPr lang="en-GB" sz="1800" kern="0" dirty="0" smtClean="0"/>
              <a:t>RNR, Good lives, CBT</a:t>
            </a:r>
          </a:p>
          <a:p>
            <a:pPr lvl="1"/>
            <a:r>
              <a:rPr lang="en-GB" sz="1800" kern="0" dirty="0" smtClean="0"/>
              <a:t>No punishment</a:t>
            </a:r>
          </a:p>
          <a:p>
            <a:pPr lvl="1"/>
            <a:r>
              <a:rPr lang="en-GB" sz="1800" kern="0" dirty="0" smtClean="0"/>
              <a:t>Strength based, focus on skills</a:t>
            </a:r>
          </a:p>
          <a:p>
            <a:pPr lvl="1"/>
            <a:r>
              <a:rPr lang="en-GB" sz="1800" kern="0" dirty="0" smtClean="0"/>
              <a:t>Coherent concept, shared with team and patient</a:t>
            </a:r>
          </a:p>
          <a:p>
            <a:pPr lvl="1"/>
            <a:r>
              <a:rPr lang="en-GB" sz="1800" kern="0" dirty="0" smtClean="0"/>
              <a:t>Sufficient length</a:t>
            </a:r>
          </a:p>
          <a:p>
            <a:pPr lvl="1"/>
            <a:r>
              <a:rPr lang="en-GB" sz="1800" kern="0" dirty="0" smtClean="0"/>
              <a:t>Closed group </a:t>
            </a:r>
          </a:p>
          <a:p>
            <a:pPr lvl="1"/>
            <a:r>
              <a:rPr lang="en-GB" sz="1800" kern="0" dirty="0"/>
              <a:t>Psychologist + co-therapist with external supervision</a:t>
            </a:r>
          </a:p>
          <a:p>
            <a:pPr lvl="1"/>
            <a:r>
              <a:rPr lang="en-GB" sz="1800" kern="0" dirty="0" smtClean="0"/>
              <a:t>Active participation (home work, etc.)</a:t>
            </a:r>
          </a:p>
          <a:p>
            <a:r>
              <a:rPr lang="en-GB" kern="0" dirty="0" smtClean="0"/>
              <a:t>Evaluate programme -&gt; contribute to developing evidence base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15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2656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err="1" smtClean="0"/>
              <a:t>Pharmacological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treatment</a:t>
            </a:r>
            <a:r>
              <a:rPr lang="de-DE" altLang="de-DE" b="1" dirty="0" smtClean="0"/>
              <a:t>: </a:t>
            </a:r>
            <a:r>
              <a:rPr lang="de-DE" altLang="de-DE" b="1" dirty="0" err="1" smtClean="0"/>
              <a:t>What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we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know</a:t>
            </a:r>
            <a:r>
              <a:rPr lang="de-DE" altLang="de-DE" b="1" dirty="0" smtClean="0"/>
              <a:t> so </a:t>
            </a:r>
            <a:r>
              <a:rPr lang="de-DE" altLang="de-DE" b="1" dirty="0" err="1" smtClean="0"/>
              <a:t>far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330424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Pharmacological treatment </a:t>
            </a:r>
            <a:r>
              <a:rPr lang="en-GB" kern="0" dirty="0" smtClean="0"/>
              <a:t>is the </a:t>
            </a:r>
            <a:r>
              <a:rPr lang="en-GB" kern="0" dirty="0" smtClean="0"/>
              <a:t>first line treatment for major mental disorders such as schizophrenia</a:t>
            </a:r>
          </a:p>
          <a:p>
            <a:r>
              <a:rPr lang="en-GB" kern="0" dirty="0" smtClean="0"/>
              <a:t>Some evidence to suggest that some antipsychotics affect impulsivity (and reduce violent incidents, e. g. clozapine)</a:t>
            </a:r>
          </a:p>
          <a:p>
            <a:r>
              <a:rPr lang="en-GB" kern="0" dirty="0" smtClean="0"/>
              <a:t>Clozapine might reduce reoffending compared to other antipsychotics (</a:t>
            </a:r>
            <a:r>
              <a:rPr lang="en-GB" kern="0" dirty="0" err="1" smtClean="0"/>
              <a:t>Mela</a:t>
            </a:r>
            <a:r>
              <a:rPr lang="en-GB" kern="0" dirty="0" smtClean="0"/>
              <a:t> &amp; </a:t>
            </a:r>
            <a:r>
              <a:rPr lang="en-GB" kern="0" dirty="0" err="1" smtClean="0"/>
              <a:t>Depiang</a:t>
            </a:r>
            <a:r>
              <a:rPr lang="en-GB" kern="0" dirty="0" smtClean="0"/>
              <a:t>, 2016)</a:t>
            </a:r>
          </a:p>
          <a:p>
            <a:r>
              <a:rPr lang="en-GB" kern="0" dirty="0" smtClean="0"/>
              <a:t>Differential effect of other antipsychotics not clear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16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9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0"/>
            <a:ext cx="69342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1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2656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err="1" smtClean="0"/>
              <a:t>Associations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between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antipsychotics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and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risk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of</a:t>
            </a:r>
            <a:r>
              <a:rPr lang="de-DE" altLang="de-DE" b="1" dirty="0" smtClean="0"/>
              <a:t> offending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330424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Large study including nearly 75 000 patients</a:t>
            </a:r>
          </a:p>
          <a:p>
            <a:r>
              <a:rPr lang="en-GB" kern="0" dirty="0" smtClean="0"/>
              <a:t>Design</a:t>
            </a:r>
          </a:p>
          <a:p>
            <a:pPr lvl="1"/>
            <a:r>
              <a:rPr lang="en-GB" sz="1800" kern="0" dirty="0" smtClean="0"/>
              <a:t>Swedish registry study data</a:t>
            </a:r>
          </a:p>
          <a:p>
            <a:pPr lvl="1"/>
            <a:r>
              <a:rPr lang="en-GB" sz="1800" kern="0" dirty="0"/>
              <a:t>W</a:t>
            </a:r>
            <a:r>
              <a:rPr lang="en-GB" sz="1800" kern="0" dirty="0" smtClean="0"/>
              <a:t>ithin subject</a:t>
            </a:r>
          </a:p>
          <a:p>
            <a:pPr lvl="1"/>
            <a:r>
              <a:rPr lang="en-GB" sz="1800" kern="0" dirty="0" smtClean="0"/>
              <a:t>2006 – 2013</a:t>
            </a:r>
          </a:p>
          <a:p>
            <a:pPr lvl="1"/>
            <a:r>
              <a:rPr lang="en-GB" sz="1800" kern="0" dirty="0" smtClean="0"/>
              <a:t>5 specific first- (</a:t>
            </a:r>
            <a:r>
              <a:rPr lang="en-GB" sz="1800" kern="0" dirty="0" err="1" smtClean="0"/>
              <a:t>levomepromazine</a:t>
            </a:r>
            <a:r>
              <a:rPr lang="en-GB" sz="1800" kern="0" dirty="0" smtClean="0"/>
              <a:t>, </a:t>
            </a:r>
            <a:r>
              <a:rPr lang="en-GB" sz="1800" kern="0" dirty="0" err="1" smtClean="0"/>
              <a:t>perphanzine</a:t>
            </a:r>
            <a:r>
              <a:rPr lang="en-GB" sz="1800" kern="0" dirty="0" smtClean="0"/>
              <a:t>, haloperidol, </a:t>
            </a:r>
            <a:r>
              <a:rPr lang="en-GB" sz="1800" kern="0" dirty="0" err="1" smtClean="0"/>
              <a:t>flupentixol</a:t>
            </a:r>
            <a:r>
              <a:rPr lang="en-GB" sz="1800" kern="0" dirty="0" smtClean="0"/>
              <a:t>, </a:t>
            </a:r>
            <a:r>
              <a:rPr lang="en-GB" sz="1800" kern="0" dirty="0" err="1" smtClean="0"/>
              <a:t>zuclopentixol</a:t>
            </a:r>
            <a:r>
              <a:rPr lang="en-GB" sz="1800" kern="0" dirty="0" smtClean="0"/>
              <a:t>) and second generation antipsychotics (clozapine, olanzapine, quetiapine, risperidone, </a:t>
            </a:r>
            <a:r>
              <a:rPr lang="en-GB" sz="1800" kern="0" dirty="0" err="1" smtClean="0"/>
              <a:t>aripirazole</a:t>
            </a:r>
            <a:r>
              <a:rPr lang="en-GB" sz="1800" kern="0" dirty="0" smtClean="0"/>
              <a:t>)</a:t>
            </a:r>
          </a:p>
          <a:p>
            <a:pPr lvl="1"/>
            <a:r>
              <a:rPr lang="en-GB" sz="1800" kern="0" dirty="0"/>
              <a:t>Compared rates when individuals were on and off medication</a:t>
            </a:r>
          </a:p>
          <a:p>
            <a:pPr lvl="1"/>
            <a:r>
              <a:rPr lang="en-GB" sz="1800" kern="0" dirty="0" smtClean="0"/>
              <a:t>Outcomes: any arrests or convictions</a:t>
            </a:r>
          </a:p>
          <a:p>
            <a:endParaRPr lang="en-GB" kern="0" dirty="0" smtClean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18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052736"/>
            <a:ext cx="6385416" cy="4824536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19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55650" y="332656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kern="0" dirty="0" err="1" smtClean="0"/>
              <a:t>Results</a:t>
            </a:r>
            <a:r>
              <a:rPr lang="de-DE" altLang="de-DE" b="1" kern="0" dirty="0" smtClean="0"/>
              <a:t>: Overall </a:t>
            </a:r>
            <a:r>
              <a:rPr lang="de-DE" altLang="de-DE" b="1" kern="0" dirty="0" err="1" smtClean="0"/>
              <a:t>effect</a:t>
            </a:r>
            <a:endParaRPr lang="de-DE" altLang="de-DE" b="1" kern="0" dirty="0"/>
          </a:p>
        </p:txBody>
      </p:sp>
    </p:spTree>
    <p:extLst>
      <p:ext uri="{BB962C8B-B14F-4D97-AF65-F5344CB8AC3E}">
        <p14:creationId xmlns:p14="http://schemas.microsoft.com/office/powerpoint/2010/main" val="4705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188888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smtClean="0"/>
              <a:t>5 </a:t>
            </a:r>
            <a:r>
              <a:rPr lang="de-DE" altLang="de-DE" b="1" dirty="0" err="1" smtClean="0"/>
              <a:t>papers</a:t>
            </a:r>
            <a:r>
              <a:rPr lang="de-DE" altLang="de-DE" b="1" dirty="0" smtClean="0"/>
              <a:t>, 5 </a:t>
            </a:r>
            <a:r>
              <a:rPr lang="de-DE" altLang="de-DE" b="1" dirty="0" err="1" smtClean="0"/>
              <a:t>topics</a:t>
            </a:r>
            <a:endParaRPr lang="de-DE" altLang="de-DE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7219" y="998736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en-GB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04345" y="970384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sz="2400" kern="0" dirty="0" smtClean="0"/>
              <a:t>New risk assessment tools</a:t>
            </a:r>
          </a:p>
          <a:p>
            <a:r>
              <a:rPr lang="en-GB" sz="2400" kern="0" dirty="0" smtClean="0"/>
              <a:t>Prevalence of coercive measures in Germany </a:t>
            </a:r>
          </a:p>
          <a:p>
            <a:r>
              <a:rPr lang="en-GB" sz="2400" kern="0" dirty="0" smtClean="0"/>
              <a:t>Treatment</a:t>
            </a:r>
          </a:p>
          <a:p>
            <a:pPr lvl="1"/>
            <a:r>
              <a:rPr lang="en-GB" sz="2400" kern="0" dirty="0" smtClean="0"/>
              <a:t>Psychological interventions to reduce reoffending</a:t>
            </a:r>
          </a:p>
          <a:p>
            <a:pPr lvl="1"/>
            <a:r>
              <a:rPr lang="en-GB" sz="2400" kern="0" dirty="0" smtClean="0"/>
              <a:t>Antipsychotic medication and reoffending</a:t>
            </a:r>
          </a:p>
          <a:p>
            <a:r>
              <a:rPr lang="en-GB" sz="2400" kern="0" dirty="0" smtClean="0"/>
              <a:t>Future methods: Virtual reality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20</a:t>
            </a:fld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755650" y="332656"/>
            <a:ext cx="77041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b="1" kern="0" dirty="0" err="1" smtClean="0"/>
              <a:t>Results</a:t>
            </a:r>
            <a:r>
              <a:rPr lang="de-DE" altLang="de-DE" b="1" kern="0" dirty="0" smtClean="0"/>
              <a:t>: Differential </a:t>
            </a:r>
            <a:r>
              <a:rPr lang="de-DE" altLang="de-DE" b="1" kern="0" dirty="0" err="1" smtClean="0"/>
              <a:t>effects</a:t>
            </a:r>
            <a:endParaRPr lang="de-DE" altLang="de-DE" b="1" kern="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24744"/>
            <a:ext cx="7180659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2656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smtClean="0"/>
              <a:t>Change in </a:t>
            </a:r>
            <a:r>
              <a:rPr lang="de-DE" altLang="de-DE" b="1" dirty="0" err="1" smtClean="0"/>
              <a:t>clinical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practice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196752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Importance of prescribing antipsychotic medication also for crime outcomes</a:t>
            </a:r>
          </a:p>
          <a:p>
            <a:r>
              <a:rPr lang="en-GB" kern="0" dirty="0" smtClean="0"/>
              <a:t>Consider differential effects </a:t>
            </a:r>
          </a:p>
          <a:p>
            <a:r>
              <a:rPr lang="en-GB" kern="0" dirty="0" smtClean="0"/>
              <a:t>Consider depot</a:t>
            </a:r>
          </a:p>
          <a:p>
            <a:r>
              <a:rPr lang="en-GB" kern="0" dirty="0" smtClean="0"/>
              <a:t>Individualised care</a:t>
            </a:r>
          </a:p>
          <a:p>
            <a:r>
              <a:rPr lang="en-GB" kern="0" dirty="0" smtClean="0"/>
              <a:t>Importance of adherence to medication</a:t>
            </a:r>
          </a:p>
          <a:p>
            <a:r>
              <a:rPr lang="en-GB" kern="0" dirty="0" smtClean="0"/>
              <a:t>Educate staff accordingly </a:t>
            </a:r>
          </a:p>
          <a:p>
            <a:endParaRPr lang="en-GB" kern="0" dirty="0" smtClean="0"/>
          </a:p>
          <a:p>
            <a:endParaRPr lang="en-GB" kern="0" dirty="0" smtClean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21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2656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smtClean="0"/>
              <a:t>Virtual </a:t>
            </a:r>
            <a:r>
              <a:rPr lang="de-DE" altLang="de-DE" b="1" dirty="0" err="1" smtClean="0"/>
              <a:t>reality</a:t>
            </a:r>
            <a:r>
              <a:rPr lang="de-DE" altLang="de-DE" b="1" dirty="0" smtClean="0"/>
              <a:t>: </a:t>
            </a:r>
            <a:r>
              <a:rPr lang="de-DE" altLang="de-DE" b="1" dirty="0" err="1" smtClean="0"/>
              <a:t>What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we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know</a:t>
            </a:r>
            <a:r>
              <a:rPr lang="de-DE" altLang="de-DE" b="1" dirty="0" smtClean="0"/>
              <a:t> so </a:t>
            </a:r>
            <a:r>
              <a:rPr lang="de-DE" altLang="de-DE" b="1" dirty="0" err="1" smtClean="0"/>
              <a:t>far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196752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dirty="0"/>
              <a:t>Virtual reality </a:t>
            </a:r>
            <a:r>
              <a:rPr lang="en-US" dirty="0" smtClean="0"/>
              <a:t>is a simulated experience that can be similar or different from the real world</a:t>
            </a:r>
          </a:p>
          <a:p>
            <a:r>
              <a:rPr lang="en-US" dirty="0" smtClean="0"/>
              <a:t>It is used widely in entertainment and education</a:t>
            </a:r>
          </a:p>
          <a:p>
            <a:r>
              <a:rPr lang="en-US" dirty="0"/>
              <a:t>Applications in psychiatry include</a:t>
            </a:r>
          </a:p>
          <a:p>
            <a:pPr lvl="1"/>
            <a:r>
              <a:rPr lang="en-US" sz="1800" dirty="0"/>
              <a:t>Research: Simulating experiences to explore interactions and underlying mechanisms</a:t>
            </a:r>
          </a:p>
          <a:p>
            <a:pPr lvl="1"/>
            <a:r>
              <a:rPr lang="en-US" sz="1800" dirty="0"/>
              <a:t>Therapy: E. g. </a:t>
            </a:r>
            <a:r>
              <a:rPr lang="en-US" sz="1800" dirty="0" smtClean="0"/>
              <a:t>CBT </a:t>
            </a:r>
            <a:r>
              <a:rPr lang="en-US" sz="1800" dirty="0"/>
              <a:t>(e. g. exposure therapy), virtual reality in Alzheimer’s – emerging evidence base</a:t>
            </a:r>
          </a:p>
          <a:p>
            <a:r>
              <a:rPr lang="en-US" dirty="0" smtClean="0"/>
              <a:t>Application in forensic settings less well explored</a:t>
            </a:r>
            <a:r>
              <a:rPr lang="en-US" dirty="0"/>
              <a:t/>
            </a:r>
            <a:br>
              <a:rPr lang="en-US" dirty="0"/>
            </a:br>
            <a:endParaRPr lang="en-GB" kern="0" dirty="0" smtClean="0"/>
          </a:p>
          <a:p>
            <a:endParaRPr lang="en-GB" kern="0" dirty="0" smtClean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22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60648"/>
            <a:ext cx="6896100" cy="5667375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23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4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04912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smtClean="0"/>
              <a:t>Virtual </a:t>
            </a:r>
            <a:r>
              <a:rPr lang="de-DE" altLang="de-DE" b="1" dirty="0" err="1" smtClean="0"/>
              <a:t>reality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for</a:t>
            </a:r>
            <a:r>
              <a:rPr lang="de-DE" altLang="de-DE" b="1" dirty="0" smtClean="0"/>
              <a:t> aggressive </a:t>
            </a:r>
            <a:r>
              <a:rPr lang="de-DE" altLang="de-DE" b="1" dirty="0" err="1" smtClean="0"/>
              <a:t>impulse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management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196752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Randomised controlled trial</a:t>
            </a:r>
          </a:p>
          <a:p>
            <a:r>
              <a:rPr lang="en-GB" kern="0" dirty="0" smtClean="0"/>
              <a:t>Forensic male outpatients with problems in regulating aggression (N = 30 – down from 46) in Netherlands</a:t>
            </a:r>
          </a:p>
          <a:p>
            <a:r>
              <a:rPr lang="de-DE" dirty="0" smtClean="0"/>
              <a:t>Virtual </a:t>
            </a:r>
            <a:r>
              <a:rPr lang="de-DE" dirty="0"/>
              <a:t>Reality Game </a:t>
            </a:r>
            <a:r>
              <a:rPr lang="de-DE" dirty="0" err="1"/>
              <a:t>for</a:t>
            </a:r>
            <a:r>
              <a:rPr lang="de-DE" dirty="0"/>
              <a:t> Aggressive Impulse </a:t>
            </a:r>
            <a:r>
              <a:rPr lang="de-DE" dirty="0" smtClean="0"/>
              <a:t>Management (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game</a:t>
            </a:r>
            <a:r>
              <a:rPr lang="de-DE" dirty="0" smtClean="0"/>
              <a:t>), </a:t>
            </a:r>
            <a:r>
              <a:rPr lang="de-DE" dirty="0" err="1" smtClean="0"/>
              <a:t>five</a:t>
            </a:r>
            <a:r>
              <a:rPr lang="de-DE" dirty="0" smtClean="0"/>
              <a:t> </a:t>
            </a:r>
            <a:r>
              <a:rPr lang="de-DE" dirty="0" err="1" smtClean="0"/>
              <a:t>weekly</a:t>
            </a:r>
            <a:r>
              <a:rPr lang="de-DE" dirty="0" smtClean="0"/>
              <a:t> </a:t>
            </a:r>
            <a:r>
              <a:rPr lang="de-DE" dirty="0" err="1" smtClean="0"/>
              <a:t>sessions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24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96952"/>
            <a:ext cx="2404475" cy="294468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3258468"/>
            <a:ext cx="3492673" cy="213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3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04912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smtClean="0"/>
              <a:t>Virtual </a:t>
            </a:r>
            <a:r>
              <a:rPr lang="de-DE" altLang="de-DE" b="1" dirty="0" err="1" smtClean="0"/>
              <a:t>reality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for</a:t>
            </a:r>
            <a:r>
              <a:rPr lang="de-DE" altLang="de-DE" b="1" dirty="0" smtClean="0"/>
              <a:t> aggressive </a:t>
            </a:r>
            <a:r>
              <a:rPr lang="de-DE" altLang="de-DE" b="1" dirty="0" err="1" smtClean="0"/>
              <a:t>impulse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management</a:t>
            </a:r>
            <a:r>
              <a:rPr lang="de-DE" altLang="de-DE" b="1" dirty="0" smtClean="0"/>
              <a:t>, </a:t>
            </a:r>
            <a:r>
              <a:rPr lang="de-DE" altLang="de-DE" b="1" dirty="0" err="1" smtClean="0"/>
              <a:t>continued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330424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 smtClean="0"/>
              <a:t>Follow-</a:t>
            </a:r>
            <a:r>
              <a:rPr lang="de-DE" kern="0" dirty="0" err="1" smtClean="0"/>
              <a:t>up</a:t>
            </a:r>
            <a:r>
              <a:rPr lang="de-DE" kern="0" dirty="0" smtClean="0"/>
              <a:t> 12 </a:t>
            </a:r>
            <a:r>
              <a:rPr lang="de-DE" kern="0" dirty="0" err="1" smtClean="0"/>
              <a:t>weeks</a:t>
            </a:r>
            <a:endParaRPr lang="de-DE" kern="0" dirty="0" smtClean="0"/>
          </a:p>
          <a:p>
            <a:r>
              <a:rPr lang="de-DE" kern="0" dirty="0" smtClean="0"/>
              <a:t>Outcome</a:t>
            </a:r>
          </a:p>
          <a:p>
            <a:pPr lvl="1"/>
            <a:r>
              <a:rPr lang="de-DE" sz="1800" kern="0" dirty="0" err="1" smtClean="0"/>
              <a:t>Self</a:t>
            </a:r>
            <a:r>
              <a:rPr lang="de-DE" sz="1800" kern="0" dirty="0" smtClean="0"/>
              <a:t>- </a:t>
            </a:r>
            <a:r>
              <a:rPr lang="de-DE" sz="1800" kern="0" dirty="0" err="1" smtClean="0"/>
              <a:t>and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clinician-rated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aggression</a:t>
            </a:r>
            <a:endParaRPr lang="de-DE" sz="1800" kern="0" dirty="0" smtClean="0"/>
          </a:p>
          <a:p>
            <a:pPr lvl="1"/>
            <a:r>
              <a:rPr lang="de-DE" sz="1800" kern="0" dirty="0" err="1" smtClean="0"/>
              <a:t>Participant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evaluation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of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the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game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and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added</a:t>
            </a:r>
            <a:r>
              <a:rPr lang="de-DE" sz="1800" kern="0" dirty="0" smtClean="0"/>
              <a:t> </a:t>
            </a:r>
            <a:r>
              <a:rPr lang="de-DE" sz="1800" kern="0" dirty="0" err="1" smtClean="0"/>
              <a:t>value</a:t>
            </a:r>
            <a:r>
              <a:rPr lang="de-DE" sz="1800" kern="0" dirty="0" smtClean="0"/>
              <a:t> </a:t>
            </a:r>
          </a:p>
          <a:p>
            <a:r>
              <a:rPr lang="en-GB" kern="0" dirty="0" smtClean="0"/>
              <a:t>Results:</a:t>
            </a:r>
          </a:p>
          <a:p>
            <a:pPr lvl="1"/>
            <a:r>
              <a:rPr lang="en-GB" sz="1800" kern="0" smtClean="0"/>
              <a:t>No </a:t>
            </a:r>
            <a:r>
              <a:rPr lang="en-GB" sz="1800" kern="0" smtClean="0"/>
              <a:t>differences </a:t>
            </a:r>
            <a:r>
              <a:rPr lang="en-GB" sz="1800" kern="0" dirty="0" smtClean="0"/>
              <a:t>in main outcome </a:t>
            </a:r>
          </a:p>
          <a:p>
            <a:pPr lvl="1"/>
            <a:r>
              <a:rPr lang="en-GB" sz="1800" kern="0" dirty="0" smtClean="0"/>
              <a:t>Participants enjoyed the game</a:t>
            </a:r>
          </a:p>
          <a:p>
            <a:pPr lvl="1"/>
            <a:r>
              <a:rPr lang="en-GB" sz="1800" kern="0" dirty="0" smtClean="0"/>
              <a:t>Thought it helped them gaining more insight into their own behaviour and that of others</a:t>
            </a:r>
          </a:p>
          <a:p>
            <a:endParaRPr lang="en-GB" kern="0" dirty="0" smtClean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25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3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404912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err="1" smtClean="0"/>
              <a:t>Changes</a:t>
            </a:r>
            <a:r>
              <a:rPr lang="de-DE" altLang="de-DE" b="1" dirty="0" smtClean="0"/>
              <a:t> in </a:t>
            </a:r>
            <a:r>
              <a:rPr lang="de-DE" altLang="de-DE" b="1" dirty="0" err="1" smtClean="0"/>
              <a:t>clinical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practice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196752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Virtual reality should be further developed in forensic settings</a:t>
            </a:r>
          </a:p>
          <a:p>
            <a:r>
              <a:rPr lang="en-GB" kern="0" dirty="0" smtClean="0"/>
              <a:t>Alternative / Addition to methods targeting conscious thoughts and processes in motivated individuals</a:t>
            </a:r>
          </a:p>
          <a:p>
            <a:r>
              <a:rPr lang="en-GB" kern="0" dirty="0" smtClean="0"/>
              <a:t>Improve validity to real life situations</a:t>
            </a:r>
          </a:p>
          <a:p>
            <a:r>
              <a:rPr lang="en-GB" kern="0" dirty="0" smtClean="0"/>
              <a:t>Target specific groups of patients</a:t>
            </a:r>
          </a:p>
          <a:p>
            <a:endParaRPr lang="en-GB" kern="0" dirty="0" smtClean="0"/>
          </a:p>
          <a:p>
            <a:endParaRPr lang="en-GB" kern="0" dirty="0" smtClean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26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628800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err="1" smtClean="0"/>
              <a:t>Thanks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for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your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attention</a:t>
            </a:r>
            <a:r>
              <a:rPr lang="de-DE" altLang="de-DE" b="1" dirty="0" smtClean="0"/>
              <a:t>!</a:t>
            </a:r>
            <a:endParaRPr lang="de-DE" altLang="de-DE" b="1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27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2656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err="1" smtClean="0"/>
              <a:t>Risk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assessment</a:t>
            </a:r>
            <a:r>
              <a:rPr lang="de-DE" altLang="de-DE" b="1" dirty="0" smtClean="0"/>
              <a:t>: </a:t>
            </a:r>
            <a:r>
              <a:rPr lang="de-DE" altLang="de-DE" b="1" dirty="0" err="1" smtClean="0"/>
              <a:t>What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we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know</a:t>
            </a:r>
            <a:r>
              <a:rPr lang="de-DE" altLang="de-DE" b="1" dirty="0" smtClean="0"/>
              <a:t> so </a:t>
            </a:r>
            <a:r>
              <a:rPr lang="de-DE" altLang="de-DE" b="1" dirty="0" err="1" smtClean="0"/>
              <a:t>far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052736"/>
            <a:ext cx="813690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There is an association between mental disorders and violence (odds 2 – 4 after adjustment for confounding factors; Whiting et al., 2020)</a:t>
            </a:r>
          </a:p>
          <a:p>
            <a:r>
              <a:rPr lang="en-GB" kern="0" dirty="0" smtClean="0"/>
              <a:t>Risk assessment and risk management are important tasks of forensic psychiatrists</a:t>
            </a:r>
          </a:p>
          <a:p>
            <a:r>
              <a:rPr lang="en-GB" kern="0" dirty="0" smtClean="0"/>
              <a:t>There is a myriad of risk assessment instruments available based on static and dynamic risk factors</a:t>
            </a:r>
          </a:p>
          <a:p>
            <a:r>
              <a:rPr lang="en-GB" kern="0" dirty="0" smtClean="0"/>
              <a:t>Recent review on prediction of violence in inpatient forensic settings (Ramesh et al., 2018)</a:t>
            </a:r>
          </a:p>
          <a:p>
            <a:pPr lvl="1"/>
            <a:r>
              <a:rPr lang="en-US" dirty="0" smtClean="0"/>
              <a:t>52 studies included, data on 6840 individuals, 9 instruments</a:t>
            </a:r>
          </a:p>
          <a:p>
            <a:pPr lvl="1"/>
            <a:r>
              <a:rPr lang="en-US" dirty="0" smtClean="0"/>
              <a:t>Better accuracy for imminent tools compared with longer-term</a:t>
            </a:r>
          </a:p>
          <a:p>
            <a:pPr lvl="1"/>
            <a:r>
              <a:rPr lang="en-US" dirty="0"/>
              <a:t>No tool clearly superior</a:t>
            </a:r>
          </a:p>
          <a:p>
            <a:pPr lvl="1"/>
            <a:r>
              <a:rPr lang="en-US" dirty="0" smtClean="0"/>
              <a:t>Longer-term accuracy moderate to poor (AUC 0.68)</a:t>
            </a:r>
          </a:p>
          <a:p>
            <a:r>
              <a:rPr lang="en-US" dirty="0" smtClean="0"/>
              <a:t>HCR20 most commonly used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3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27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579783" y="-243408"/>
            <a:ext cx="831269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b="1" kern="0" dirty="0" smtClean="0"/>
              <a:t>The need for new instruments</a:t>
            </a:r>
            <a:endParaRPr lang="en-GB" b="1" kern="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268E362-E172-47EB-A197-562DA11C5BB6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4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00" y="908720"/>
            <a:ext cx="862454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268E362-E172-47EB-A197-562DA11C5BB6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5</a:t>
            </a:fld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4664"/>
            <a:ext cx="6858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898376"/>
            <a:ext cx="871296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 smtClean="0"/>
              <a:t>89 inpatients from forensic and general wards of three hospitals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 smtClean="0"/>
              <a:t>Follow-up: Six months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 smtClean="0"/>
              <a:t>Information on static and dynamic risk factors (dynamic score) collected every 1 – 4 weeks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 smtClean="0"/>
              <a:t>Outcome from incident-reporting system (violent incidents)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 smtClean="0"/>
              <a:t>Entered into web-based monitoring system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 smtClean="0"/>
              <a:t>Patients: 80% male, 70% schizophrenia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 smtClean="0"/>
              <a:t>Results: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2200" kern="0" dirty="0" smtClean="0"/>
              <a:t>AUC 0.77, 0.75 when dynamic score was excluded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2200" kern="0" dirty="0" smtClean="0"/>
              <a:t>Dynamic score added little incremental value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79783" y="-243408"/>
            <a:ext cx="831269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b="1" kern="0" dirty="0" smtClean="0"/>
              <a:t>Prediction of inpatient violence</a:t>
            </a:r>
            <a:endParaRPr lang="en-GB" b="1" kern="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268E362-E172-47EB-A197-562DA11C5BB6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6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1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79512" y="980728"/>
            <a:ext cx="871296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¢"/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 smtClean="0"/>
              <a:t>Decide purpose of risk assessment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2200" kern="0" dirty="0" smtClean="0"/>
              <a:t>Short term or longer term violence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en-GB" sz="2200" kern="0" dirty="0" smtClean="0"/>
              <a:t>Prediction or risk management (interventions targeting dynamic risk factors)</a:t>
            </a:r>
            <a:endParaRPr lang="en-GB" sz="2200" kern="0" dirty="0"/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/>
              <a:t>Make sure i</a:t>
            </a:r>
            <a:r>
              <a:rPr lang="en-GB" sz="2400" kern="0" dirty="0" smtClean="0"/>
              <a:t>nstrument </a:t>
            </a:r>
            <a:r>
              <a:rPr lang="en-GB" sz="2400" kern="0" dirty="0"/>
              <a:t>used is appropriate for </a:t>
            </a:r>
            <a:r>
              <a:rPr lang="en-GB" sz="2400" kern="0" dirty="0" smtClean="0"/>
              <a:t>your </a:t>
            </a:r>
            <a:r>
              <a:rPr lang="en-GB" sz="2400" kern="0" dirty="0"/>
              <a:t>group of patients 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 smtClean="0"/>
              <a:t>Consider using new </a:t>
            </a:r>
            <a:r>
              <a:rPr lang="en-GB" sz="2400" kern="0" dirty="0" err="1" smtClean="0"/>
              <a:t>OxRisk</a:t>
            </a:r>
            <a:r>
              <a:rPr lang="en-GB" sz="2400" kern="0" dirty="0" smtClean="0"/>
              <a:t> web-based instruments for prediction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/>
              <a:t>Easy to use prediction instrument could be used for stratification, e. g. for allocation of </a:t>
            </a:r>
            <a:r>
              <a:rPr lang="en-GB" sz="2400" kern="0" dirty="0" smtClean="0"/>
              <a:t>resources</a:t>
            </a:r>
          </a:p>
          <a:p>
            <a:pPr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400" kern="0" dirty="0" smtClean="0"/>
              <a:t>SPJ instruments are recommended for risk management planning</a:t>
            </a:r>
            <a:endParaRPr lang="en-GB" sz="2400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79783" y="-243408"/>
            <a:ext cx="831269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b="1" kern="0" dirty="0" smtClean="0"/>
              <a:t>Change in clinical practice </a:t>
            </a:r>
            <a:endParaRPr lang="en-GB" b="1" kern="0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268E362-E172-47EB-A197-562DA11C5BB6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7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1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2656"/>
            <a:ext cx="7704138" cy="431800"/>
          </a:xfrm>
        </p:spPr>
        <p:txBody>
          <a:bodyPr/>
          <a:lstStyle/>
          <a:p>
            <a:pPr algn="ctr" eaLnBrk="1" hangingPunct="1"/>
            <a:r>
              <a:rPr lang="de-DE" altLang="de-DE" b="1" dirty="0" err="1" smtClean="0"/>
              <a:t>Coercive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measures</a:t>
            </a:r>
            <a:r>
              <a:rPr lang="de-DE" altLang="de-DE" b="1" dirty="0" smtClean="0"/>
              <a:t>: </a:t>
            </a:r>
            <a:r>
              <a:rPr lang="de-DE" altLang="de-DE" b="1" dirty="0" err="1" smtClean="0"/>
              <a:t>What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we</a:t>
            </a:r>
            <a:r>
              <a:rPr lang="de-DE" altLang="de-DE" b="1" dirty="0" smtClean="0"/>
              <a:t> </a:t>
            </a:r>
            <a:r>
              <a:rPr lang="de-DE" altLang="de-DE" b="1" dirty="0" err="1" smtClean="0"/>
              <a:t>know</a:t>
            </a:r>
            <a:r>
              <a:rPr lang="de-DE" altLang="de-DE" b="1" dirty="0" smtClean="0"/>
              <a:t> so </a:t>
            </a:r>
            <a:r>
              <a:rPr lang="de-DE" altLang="de-DE" b="1" dirty="0" err="1" smtClean="0"/>
              <a:t>far</a:t>
            </a:r>
            <a:endParaRPr lang="de-DE" altLang="de-DE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544" y="1052736"/>
            <a:ext cx="835292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10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Char char="-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GB" kern="0" dirty="0" smtClean="0"/>
              <a:t>Violent incidents are common in in-patient psychiatric settings</a:t>
            </a:r>
          </a:p>
          <a:p>
            <a:pPr lvl="1"/>
            <a:r>
              <a:rPr lang="en-GB" sz="1800" kern="0" dirty="0" smtClean="0"/>
              <a:t>Systematic review: 67% any, physical violence 50,6% in past 12 months (Liu et al., 2018)</a:t>
            </a:r>
          </a:p>
          <a:p>
            <a:pPr lvl="1"/>
            <a:r>
              <a:rPr lang="en-GB" sz="1800" kern="0" dirty="0" smtClean="0"/>
              <a:t>Dutch forensic sample: 67% of staff physical violence in past 5 years (van </a:t>
            </a:r>
            <a:r>
              <a:rPr lang="en-GB" sz="1800" kern="0" dirty="0" err="1" smtClean="0"/>
              <a:t>Leeuwen</a:t>
            </a:r>
            <a:r>
              <a:rPr lang="en-GB" sz="1800" kern="0" dirty="0" smtClean="0"/>
              <a:t> &amp; Harte, 2015)</a:t>
            </a:r>
          </a:p>
          <a:p>
            <a:r>
              <a:rPr lang="en-GB" kern="0" dirty="0" smtClean="0"/>
              <a:t>Experience of such incidents is highly stressful and might lead to compromised patient care, absence from work and high turn-over</a:t>
            </a:r>
          </a:p>
          <a:p>
            <a:r>
              <a:rPr lang="en-GB" kern="0" dirty="0" smtClean="0"/>
              <a:t>Duty of care towards staff and fellow patients</a:t>
            </a:r>
          </a:p>
          <a:p>
            <a:r>
              <a:rPr lang="en-GB" kern="0" dirty="0"/>
              <a:t>Non-patient related factors equally </a:t>
            </a:r>
            <a:r>
              <a:rPr lang="en-GB" kern="0" dirty="0" smtClean="0"/>
              <a:t>/ </a:t>
            </a:r>
            <a:r>
              <a:rPr lang="en-GB" kern="0" dirty="0"/>
              <a:t>more important than patient </a:t>
            </a:r>
            <a:r>
              <a:rPr lang="en-GB" kern="0" dirty="0" smtClean="0"/>
              <a:t>ones</a:t>
            </a:r>
            <a:endParaRPr lang="en-GB" kern="0" dirty="0"/>
          </a:p>
          <a:p>
            <a:r>
              <a:rPr lang="en-GB" kern="0" dirty="0" err="1" smtClean="0"/>
              <a:t>Deescalation</a:t>
            </a:r>
            <a:r>
              <a:rPr lang="en-GB" kern="0" dirty="0" smtClean="0"/>
              <a:t> </a:t>
            </a:r>
            <a:r>
              <a:rPr lang="en-GB" kern="0" dirty="0"/>
              <a:t>techniques (probably?) work</a:t>
            </a:r>
          </a:p>
          <a:p>
            <a:r>
              <a:rPr lang="en-GB" kern="0" dirty="0" smtClean="0"/>
              <a:t>Coercive measures used to deal with violent incidents</a:t>
            </a:r>
          </a:p>
          <a:p>
            <a:r>
              <a:rPr lang="en-GB" kern="0" dirty="0"/>
              <a:t>Not </a:t>
            </a:r>
            <a:r>
              <a:rPr lang="en-GB" kern="0" dirty="0" smtClean="0"/>
              <a:t>enough known </a:t>
            </a:r>
            <a:r>
              <a:rPr lang="en-GB" kern="0" dirty="0"/>
              <a:t>about </a:t>
            </a:r>
            <a:r>
              <a:rPr lang="en-GB" kern="0" dirty="0" smtClean="0"/>
              <a:t>prevalence </a:t>
            </a:r>
            <a:r>
              <a:rPr lang="en-GB" kern="0" dirty="0"/>
              <a:t>of such measures </a:t>
            </a:r>
            <a:r>
              <a:rPr lang="en-GB" kern="0" dirty="0" smtClean="0"/>
              <a:t>in forensic mental health</a:t>
            </a:r>
          </a:p>
          <a:p>
            <a:r>
              <a:rPr lang="en-GB" kern="0" dirty="0"/>
              <a:t>N</a:t>
            </a:r>
            <a:r>
              <a:rPr lang="en-GB" kern="0" dirty="0" smtClean="0"/>
              <a:t>eed </a:t>
            </a:r>
            <a:r>
              <a:rPr lang="en-GB" kern="0" dirty="0"/>
              <a:t>to develop strategies to reduce both violent incidents and coercive measures</a:t>
            </a:r>
          </a:p>
          <a:p>
            <a:endParaRPr lang="en-US" dirty="0" smtClean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8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838" b="23838"/>
          <a:stretch>
            <a:fillRect/>
          </a:stretch>
        </p:blipFill>
        <p:spPr>
          <a:xfrm>
            <a:off x="539552" y="548680"/>
            <a:ext cx="7632848" cy="51924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41BABC-2E0E-4D48-8BD8-E9DFF4087D61}"/>
              </a:ext>
            </a:extLst>
          </p:cNvPr>
          <p:cNvSpPr txBox="1">
            <a:spLocks/>
          </p:cNvSpPr>
          <p:nvPr/>
        </p:nvSpPr>
        <p:spPr>
          <a:xfrm>
            <a:off x="4676298" y="630932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9F5F5DA4-A300-49AA-A821-5AC6A2834CBD}" type="slidenum">
              <a:rPr lang="en-GB" smtClean="0">
                <a:solidFill>
                  <a:schemeClr val="bg1"/>
                </a:solidFill>
              </a:rPr>
              <a:pPr/>
              <a:t>9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6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1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2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3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3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enutzerdefiniertes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7E8083"/>
      </a:lt2>
      <a:accent1>
        <a:srgbClr val="AC0040"/>
      </a:accent1>
      <a:accent2>
        <a:srgbClr val="FF931D"/>
      </a:accent2>
      <a:accent3>
        <a:srgbClr val="FFFFFF"/>
      </a:accent3>
      <a:accent4>
        <a:srgbClr val="000000"/>
      </a:accent4>
      <a:accent5>
        <a:srgbClr val="D2AAAF"/>
      </a:accent5>
      <a:accent6>
        <a:srgbClr val="E78519"/>
      </a:accent6>
      <a:hlink>
        <a:srgbClr val="0071BB"/>
      </a:hlink>
      <a:folHlink>
        <a:srgbClr val="22B9CA"/>
      </a:folHlink>
    </a:clrScheme>
    <a:fontScheme name="4_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4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1396</Words>
  <Application>Microsoft Office PowerPoint</Application>
  <PresentationFormat>Bildschirmpräsentation (4:3)</PresentationFormat>
  <Paragraphs>224</Paragraphs>
  <Slides>27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27</vt:i4>
      </vt:variant>
    </vt:vector>
  </HeadingPairs>
  <TitlesOfParts>
    <vt:vector size="35" baseType="lpstr">
      <vt:lpstr>Arial</vt:lpstr>
      <vt:lpstr>Calibri</vt:lpstr>
      <vt:lpstr>Symbol</vt:lpstr>
      <vt:lpstr>Benutzerdefiniertes Design</vt:lpstr>
      <vt:lpstr>1_Benutzerdefiniertes Design</vt:lpstr>
      <vt:lpstr>2_Benutzerdefiniertes Design</vt:lpstr>
      <vt:lpstr>3_Benutzerdefiniertes Design</vt:lpstr>
      <vt:lpstr>4_Benutzerdefiniertes Design</vt:lpstr>
      <vt:lpstr>   Best of 2021: Research that Advanced Psychiatry and Changed our Practice  Forensic Psychiatry  </vt:lpstr>
      <vt:lpstr>5 papers, 5 topics</vt:lpstr>
      <vt:lpstr>Risk assessment: What we know so far</vt:lpstr>
      <vt:lpstr>PowerPoint-Präsentation</vt:lpstr>
      <vt:lpstr>PowerPoint-Präsentation</vt:lpstr>
      <vt:lpstr>PowerPoint-Präsentation</vt:lpstr>
      <vt:lpstr>PowerPoint-Präsentation</vt:lpstr>
      <vt:lpstr>Coercive measures: What we know so far</vt:lpstr>
      <vt:lpstr>PowerPoint-Präsentation</vt:lpstr>
      <vt:lpstr>Prevalence of coercive measures</vt:lpstr>
      <vt:lpstr>Change in clinical practice</vt:lpstr>
      <vt:lpstr>Psychological interventions: What we know so far</vt:lpstr>
      <vt:lpstr>PowerPoint-Präsentation</vt:lpstr>
      <vt:lpstr>Factors in the effectiveness of treatment programmes to reduce reoffending</vt:lpstr>
      <vt:lpstr>Change in clinical practice</vt:lpstr>
      <vt:lpstr>Pharmacological treatment: What we know so far</vt:lpstr>
      <vt:lpstr>PowerPoint-Präsentation</vt:lpstr>
      <vt:lpstr>Associations between antipsychotics and risk of offending</vt:lpstr>
      <vt:lpstr>PowerPoint-Präsentation</vt:lpstr>
      <vt:lpstr>PowerPoint-Präsentation</vt:lpstr>
      <vt:lpstr>Change in clinical practice</vt:lpstr>
      <vt:lpstr>Virtual reality: What we know so far</vt:lpstr>
      <vt:lpstr>PowerPoint-Präsentation</vt:lpstr>
      <vt:lpstr>Virtual reality for aggressive impulse management</vt:lpstr>
      <vt:lpstr>Virtual reality for aggressive impulse management, continued</vt:lpstr>
      <vt:lpstr>Changes in clinical practice</vt:lpstr>
      <vt:lpstr>Thanks for your attention!</vt:lpstr>
    </vt:vector>
  </TitlesOfParts>
  <Company>Qbus Werbeagentur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Axel Wüstemann</dc:creator>
  <cp:lastModifiedBy>BV</cp:lastModifiedBy>
  <cp:revision>509</cp:revision>
  <dcterms:created xsi:type="dcterms:W3CDTF">2015-02-09T15:01:22Z</dcterms:created>
  <dcterms:modified xsi:type="dcterms:W3CDTF">2022-06-06T14:31:14Z</dcterms:modified>
</cp:coreProperties>
</file>